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FF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169" y="109728"/>
            <a:ext cx="1292767" cy="41148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3976878" cy="6408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FF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3896" y="6652842"/>
            <a:ext cx="755301" cy="160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FF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8169" y="109728"/>
            <a:ext cx="1292767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FF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051" y="1406397"/>
            <a:ext cx="11324590" cy="464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298173" y="6637121"/>
            <a:ext cx="743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6595" y="6637121"/>
            <a:ext cx="20478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55842" y="6637121"/>
            <a:ext cx="4584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92F4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r>
              <a:rPr dirty="0"/>
              <a:t>/61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1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8727890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legifrance.gouv.fr/jorf/id/JORFTEXT000048727890" TargetMode="External"/><Relationship Id="rId7" Type="http://schemas.openxmlformats.org/officeDocument/2006/relationships/image" Target="../media/image65.png"/><Relationship Id="rId12" Type="http://schemas.openxmlformats.org/officeDocument/2006/relationships/image" Target="../media/image1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se.iledefrance-mobilites.fr/vote-de-la-nouvelle-contribution-des-entreprises-franciliennes-au-budget-des-transports-en-commun/" TargetMode="External"/><Relationship Id="rId11" Type="http://schemas.openxmlformats.org/officeDocument/2006/relationships/image" Target="../media/image69.jpg"/><Relationship Id="rId5" Type="http://schemas.openxmlformats.org/officeDocument/2006/relationships/hyperlink" Target="https://www.urssaf.fr/portail/files/live/sites/urssaf/files/Lettres_circulaires/2023/ref_LCIRC-2023-0000010.pdf?origine=recherche" TargetMode="External"/><Relationship Id="rId10" Type="http://schemas.openxmlformats.org/officeDocument/2006/relationships/image" Target="../media/image68.png"/><Relationship Id="rId4" Type="http://schemas.openxmlformats.org/officeDocument/2006/relationships/hyperlink" Target="https://www.urssaf.fr/portail/files/live/sites/urssaf/files/Lettres_circulaires/2023/ref_LCIRC-2023-0000009.pdf" TargetMode="External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tea.education.gouv.fr/espace-public/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portail/home/espaces-dedies/contributions-de-formation-profe/foire-aux-questions/calcul-des-assiettes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101.jp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0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png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5.pn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portail/home/actualites/toute-lactualite-employeur/bons-achat-cadeaux.html" TargetMode="External"/><Relationship Id="rId7" Type="http://schemas.openxmlformats.org/officeDocument/2006/relationships/image" Target="../media/image124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6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hyperlink" Target="https://www.legifrance.gouv.fr/jorf/id/JORFTEXT000048727725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hyperlink" Target="https://www.legifrance.gouv.fr/jorf/id/JORFTEXT000048707152" TargetMode="External"/><Relationship Id="rId9" Type="http://schemas.openxmlformats.org/officeDocument/2006/relationships/image" Target="../media/image1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oss.gouv.fr/portail/accueil/mesures-exceptionnelles/protection-pouvoir-dachat.html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63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ifrance.gouv.fr/jorf/id/JORFTEXT000048730782" TargetMode="External"/><Relationship Id="rId5" Type="http://schemas.openxmlformats.org/officeDocument/2006/relationships/hyperlink" Target="https://boss.gouv.fr/portail/accueil/bulletin-de-paie/montant-net-social.html" TargetMode="External"/><Relationship Id="rId4" Type="http://schemas.openxmlformats.org/officeDocument/2006/relationships/image" Target="../media/image146.jpg"/><Relationship Id="rId9" Type="http://schemas.openxmlformats.org/officeDocument/2006/relationships/image" Target="../media/image1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6837282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6.png"/><Relationship Id="rId4" Type="http://schemas.openxmlformats.org/officeDocument/2006/relationships/hyperlink" Target="https://www.legifrance.gouv.fr/jorf/id/JORFTEXT000048729142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2.png"/><Relationship Id="rId7" Type="http://schemas.openxmlformats.org/officeDocument/2006/relationships/image" Target="../media/image164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hyperlink" Target="https://www.legifrance.gouv.fr/jorf/id/JORFTEXT000048729131" TargetMode="External"/><Relationship Id="rId4" Type="http://schemas.openxmlformats.org/officeDocument/2006/relationships/image" Target="../media/image77.png"/><Relationship Id="rId9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arches-simplifiees.fr/" TargetMode="Externa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5.jpeg"/><Relationship Id="rId4" Type="http://schemas.openxmlformats.org/officeDocument/2006/relationships/image" Target="../media/image17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boss.gouv.fr/portail/accueil/avantages-en-nature-et-frais-pro/frais-professionnels.html#titre-chapitre-9---deduction-forfaitai-section-3--regles-specifiques-au" TargetMode="Externa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3.png"/><Relationship Id="rId4" Type="http://schemas.openxmlformats.org/officeDocument/2006/relationships/image" Target="../media/image1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1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portail/home/actualites/actu-intemperies.html" TargetMode="External"/><Relationship Id="rId7" Type="http://schemas.openxmlformats.org/officeDocument/2006/relationships/image" Target="../media/image184.jpe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hyperlink" Target="https://www.urssaf.fr/portail/home/actualites/soutien-conchyliculture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3896" y="6652842"/>
            <a:ext cx="755301" cy="1605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68531" y="6599021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©</a:t>
            </a:r>
            <a:r>
              <a:rPr sz="1200" spc="-9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H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554" y="694181"/>
            <a:ext cx="11479777" cy="5767590"/>
            <a:chOff x="622554" y="694181"/>
            <a:chExt cx="11479777" cy="5767590"/>
          </a:xfrm>
        </p:grpSpPr>
        <p:sp>
          <p:nvSpPr>
            <p:cNvPr id="5" name="object 5"/>
            <p:cNvSpPr/>
            <p:nvPr/>
          </p:nvSpPr>
          <p:spPr>
            <a:xfrm>
              <a:off x="622554" y="694181"/>
              <a:ext cx="10083800" cy="5617210"/>
            </a:xfrm>
            <a:custGeom>
              <a:avLst/>
              <a:gdLst/>
              <a:ahLst/>
              <a:cxnLst/>
              <a:rect l="l" t="t" r="r" b="b"/>
              <a:pathLst>
                <a:path w="10083800" h="5617210">
                  <a:moveTo>
                    <a:pt x="0" y="0"/>
                  </a:moveTo>
                  <a:lnTo>
                    <a:pt x="10083292" y="0"/>
                  </a:lnTo>
                </a:path>
                <a:path w="10083800" h="5617210">
                  <a:moveTo>
                    <a:pt x="0" y="0"/>
                  </a:moveTo>
                  <a:lnTo>
                    <a:pt x="2120" y="5616625"/>
                  </a:lnTo>
                </a:path>
              </a:pathLst>
            </a:custGeom>
            <a:ln w="19050">
              <a:solidFill>
                <a:srgbClr val="60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5514" y="1269492"/>
              <a:ext cx="7036817" cy="51922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3937" y="2932900"/>
            <a:ext cx="4197985" cy="13093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000" b="1" spc="-10" dirty="0">
                <a:solidFill>
                  <a:srgbClr val="448FB6"/>
                </a:solidFill>
                <a:latin typeface="Calibri"/>
                <a:cs typeface="Calibri"/>
              </a:rPr>
              <a:t>Actualité</a:t>
            </a:r>
            <a:r>
              <a:rPr sz="4000" b="1" dirty="0">
                <a:solidFill>
                  <a:srgbClr val="448FB6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448FB6"/>
                </a:solidFill>
                <a:latin typeface="Calibri"/>
                <a:cs typeface="Calibri"/>
              </a:rPr>
              <a:t>sociale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De</a:t>
            </a:r>
            <a:r>
              <a:rPr sz="3400" b="1" spc="-25" dirty="0">
                <a:solidFill>
                  <a:srgbClr val="FF6E6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début</a:t>
            </a:r>
            <a:r>
              <a:rPr sz="3400" b="1" spc="-15" dirty="0">
                <a:solidFill>
                  <a:srgbClr val="FF6E6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d’année</a:t>
            </a:r>
            <a:r>
              <a:rPr sz="3400" b="1" spc="-20" dirty="0">
                <a:solidFill>
                  <a:srgbClr val="FF6E6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2024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67530D-B9E0-4904-AEBB-664B50D6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83888"/>
            <a:ext cx="3627434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958590" cy="6265545"/>
            <a:chOff x="338327" y="44196"/>
            <a:chExt cx="395859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95859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925195"/>
            <a:ext cx="5497830" cy="83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Véhicule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location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avec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option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8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Évaluation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5" dirty="0"/>
              <a:t>nature</a:t>
            </a:r>
            <a:r>
              <a:rPr spc="-10" dirty="0"/>
              <a:t> véhicule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65174" y="2225420"/>
          <a:ext cx="9648825" cy="321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7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Dépenses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réelles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(évaluation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annuelle)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Sans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en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entretien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évaluer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l’avantage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(B)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= A x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km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parcourus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privé</a:t>
                      </a:r>
                      <a:r>
                        <a:rPr sz="18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÷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km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parcourus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même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période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7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réels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utilisé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usage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027671E-BA9D-0017-28A2-45776F995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293" y="1007109"/>
            <a:ext cx="54590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Avantage en nature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d’un véhicule fonctionnant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exclusivement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 moyen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l’énergie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électrique </a:t>
            </a:r>
            <a:r>
              <a:rPr sz="2000" b="1" spc="-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(Mesures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applicables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2023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2024)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493" y="2152015"/>
            <a:ext cx="500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FF5858"/>
              </a:buClr>
              <a:buFont typeface="Wingdings"/>
              <a:buChar char=""/>
              <a:tabLst>
                <a:tab pos="299720" algn="l"/>
                <a:tab pos="783590" algn="l"/>
                <a:tab pos="1344295" algn="l"/>
                <a:tab pos="1369060" algn="l"/>
                <a:tab pos="1833880" algn="l"/>
                <a:tab pos="2653665" algn="l"/>
                <a:tab pos="3376295" algn="l"/>
                <a:tab pos="3870325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fra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	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d’é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ect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té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yés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oye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ur 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n’entrent	pas	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5289" y="2426334"/>
            <a:ext cx="277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  <a:tab pos="1499870" algn="l"/>
                <a:tab pos="1833880" algn="l"/>
                <a:tab pos="2528570" algn="l"/>
              </a:tabLst>
            </a:pP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ompt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	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	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alcul	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1493" y="2700654"/>
            <a:ext cx="5003800" cy="311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en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299720" algn="l"/>
                <a:tab pos="710565" algn="l"/>
                <a:tab pos="1955800" algn="l"/>
                <a:tab pos="2334895" algn="l"/>
                <a:tab pos="2711450" algn="l"/>
                <a:tab pos="3019425" algn="l"/>
                <a:tab pos="3444875" algn="l"/>
                <a:tab pos="3699510" algn="l"/>
                <a:tab pos="469900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	abattement	de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0	%	est	à	ef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ec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ue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nature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sa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globalité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698500" marR="6350" lvl="1" indent="-228600">
              <a:lnSpc>
                <a:spcPct val="100000"/>
              </a:lnSpc>
              <a:buClr>
                <a:srgbClr val="FF5858"/>
              </a:buClr>
              <a:buSzPct val="128125"/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6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cet</a:t>
            </a:r>
            <a:r>
              <a:rPr sz="16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abattement</a:t>
            </a:r>
            <a:r>
              <a:rPr sz="16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plafonné</a:t>
            </a:r>
            <a:r>
              <a:rPr sz="16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1800€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an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5858"/>
              </a:buClr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L'avantage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 nature résultant 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l'utilisation, par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un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salarié,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des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fins non professionnelles, d’une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borne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électrique,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installée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sur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 lieu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travail, 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ne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donne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évaluation.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3700" y="1285875"/>
            <a:ext cx="4876800" cy="42767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25" dirty="0"/>
              <a:t>Avantage</a:t>
            </a:r>
            <a:r>
              <a:rPr spc="-5" dirty="0"/>
              <a:t> en</a:t>
            </a:r>
            <a:r>
              <a:rPr spc="5" dirty="0"/>
              <a:t> </a:t>
            </a:r>
            <a:r>
              <a:rPr spc="-15" dirty="0"/>
              <a:t>nature</a:t>
            </a:r>
            <a:r>
              <a:rPr dirty="0"/>
              <a:t> </a:t>
            </a:r>
            <a:r>
              <a:rPr spc="-10" dirty="0"/>
              <a:t>véhicule</a:t>
            </a:r>
            <a:r>
              <a:rPr spc="5" dirty="0"/>
              <a:t> </a:t>
            </a:r>
            <a:r>
              <a:rPr spc="-15" dirty="0"/>
              <a:t>exclusivement</a:t>
            </a:r>
            <a:r>
              <a:rPr spc="-5" dirty="0"/>
              <a:t> électrique	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44196"/>
            <a:ext cx="7181850" cy="64084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45B2A74-11EC-141C-9F83-2C94FCEFD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897762"/>
            <a:ext cx="11269980" cy="5076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165"/>
              </a:lnSpc>
              <a:spcBef>
                <a:spcPts val="9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Evaluation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900" b="1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900" b="1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900" b="1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900" b="1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bornes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recharge</a:t>
            </a:r>
            <a:r>
              <a:rPr sz="1900" b="1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véhicules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électrique</a:t>
            </a:r>
            <a:r>
              <a:rPr sz="1900" b="1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installées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en-dehors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(jusqu'au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31/12/2024)</a:t>
            </a:r>
            <a:endParaRPr sz="1900">
              <a:latin typeface="Calibri"/>
              <a:cs typeface="Calibri"/>
            </a:endParaRPr>
          </a:p>
          <a:p>
            <a:pPr marL="756285" marR="6985" lvl="1" indent="-287020">
              <a:lnSpc>
                <a:spcPts val="1839"/>
              </a:lnSpc>
              <a:spcBef>
                <a:spcPts val="124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Prise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charge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700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frais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1700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d’installation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d’une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borne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recharge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électrique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installée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domicile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n’est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restituée à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fin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endParaRPr sz="1700">
              <a:latin typeface="Calibri"/>
              <a:cs typeface="Calibri"/>
            </a:endParaRPr>
          </a:p>
          <a:p>
            <a:pPr marL="1155065" marR="7620" lvl="2" indent="-228600">
              <a:lnSpc>
                <a:spcPts val="1620"/>
              </a:lnSpc>
              <a:spcBef>
                <a:spcPts val="120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Exonération</a:t>
            </a:r>
            <a:r>
              <a:rPr sz="1500" spc="1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500" spc="5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500" spc="4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5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50</a:t>
            </a:r>
            <a:r>
              <a:rPr sz="1500" spc="5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500" spc="5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5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dépenses</a:t>
            </a:r>
            <a:r>
              <a:rPr sz="1500" spc="5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réelles</a:t>
            </a:r>
            <a:r>
              <a:rPr sz="1500" spc="5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500" spc="4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5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500" spc="5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aurait</a:t>
            </a:r>
            <a:r>
              <a:rPr sz="1500" spc="4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dû</a:t>
            </a:r>
            <a:r>
              <a:rPr sz="1500" spc="5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engager</a:t>
            </a:r>
            <a:r>
              <a:rPr sz="1500" spc="4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500" spc="4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5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500" spc="5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025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€</a:t>
            </a:r>
            <a:endParaRPr sz="1500">
              <a:latin typeface="Calibri"/>
              <a:cs typeface="Calibri"/>
            </a:endParaRPr>
          </a:p>
          <a:p>
            <a:pPr marR="37465" algn="ctr">
              <a:lnSpc>
                <a:spcPct val="100000"/>
              </a:lnSpc>
              <a:spcBef>
                <a:spcPts val="1010"/>
              </a:spcBef>
              <a:tabLst>
                <a:tab pos="227965" algn="l"/>
              </a:tabLst>
            </a:pPr>
            <a:r>
              <a:rPr sz="14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4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borne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plus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ans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75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dépenses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réelles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aurait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dû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engager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537,50</a:t>
            </a:r>
            <a:r>
              <a:rPr sz="14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endParaRPr sz="1400">
              <a:latin typeface="Calibri"/>
              <a:cs typeface="Calibri"/>
            </a:endParaRPr>
          </a:p>
          <a:p>
            <a:pPr marL="756285" marR="6985" lvl="1" indent="-287020">
              <a:lnSpc>
                <a:spcPts val="1839"/>
              </a:lnSpc>
              <a:spcBef>
                <a:spcPts val="121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Prise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charge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700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frais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1700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d’installation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d’une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borne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recharge</a:t>
            </a:r>
            <a:r>
              <a:rPr sz="1700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électrique</a:t>
            </a:r>
            <a:r>
              <a:rPr sz="1700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installée</a:t>
            </a:r>
            <a:r>
              <a:rPr sz="1700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domicile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restituée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fin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endParaRPr sz="17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00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5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négligé</a:t>
            </a:r>
            <a:endParaRPr sz="15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FF5858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050"/>
              </a:lnSpc>
              <a:buClr>
                <a:srgbClr val="FF5858"/>
              </a:buClr>
              <a:buSzPct val="128947"/>
              <a:buFont typeface="Wingdings"/>
              <a:buChar char=""/>
              <a:tabLst>
                <a:tab pos="410845" algn="l"/>
              </a:tabLst>
            </a:pPr>
            <a:r>
              <a:rPr dirty="0"/>
              <a:t>	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Prise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charge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l’employeur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autres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frais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 liés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l’utilisation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 borne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recharge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électrique </a:t>
            </a:r>
            <a:r>
              <a:rPr sz="1900" b="1" spc="-4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(entretien,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maintenance,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surcoût de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l’abonnement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fournisseur d’électricité nécessaire)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ou du coût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location d’une borne ou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d’un abonnement donnant accès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des bornes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 recharge électrique 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libre- 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service</a:t>
            </a:r>
            <a:endParaRPr sz="1900">
              <a:latin typeface="Calibri"/>
              <a:cs typeface="Calibri"/>
            </a:endParaRPr>
          </a:p>
          <a:p>
            <a:pPr marL="756285" lvl="1" indent="-287020" algn="just">
              <a:lnSpc>
                <a:spcPts val="1939"/>
              </a:lnSpc>
              <a:spcBef>
                <a:spcPts val="994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Exclusion</a:t>
            </a:r>
            <a:r>
              <a:rPr sz="17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l’assiette</a:t>
            </a:r>
            <a:r>
              <a:rPr sz="17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700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7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17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7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7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7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50</a:t>
            </a:r>
            <a:r>
              <a:rPr sz="17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7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7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dépenses</a:t>
            </a:r>
            <a:r>
              <a:rPr sz="17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réelles</a:t>
            </a:r>
            <a:endParaRPr sz="1700">
              <a:latin typeface="Calibri"/>
              <a:cs typeface="Calibri"/>
            </a:endParaRPr>
          </a:p>
          <a:p>
            <a:pPr marL="756285" algn="just">
              <a:lnSpc>
                <a:spcPts val="1939"/>
              </a:lnSpc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aurait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dû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engager.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Mise</a:t>
            </a:r>
            <a:r>
              <a:rPr spc="5" dirty="0"/>
              <a:t> </a:t>
            </a:r>
            <a:r>
              <a:rPr dirty="0"/>
              <a:t>à</a:t>
            </a:r>
            <a:r>
              <a:rPr spc="5" dirty="0"/>
              <a:t> </a:t>
            </a:r>
            <a:r>
              <a:rPr spc="-5" dirty="0"/>
              <a:t>disposition</a:t>
            </a:r>
            <a:r>
              <a:rPr dirty="0"/>
              <a:t> </a:t>
            </a:r>
            <a:r>
              <a:rPr spc="-15" dirty="0"/>
              <a:t>d’une</a:t>
            </a:r>
            <a:r>
              <a:rPr dirty="0"/>
              <a:t> </a:t>
            </a:r>
            <a:r>
              <a:rPr spc="-5" dirty="0"/>
              <a:t>borne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5" dirty="0"/>
              <a:t>recharge</a:t>
            </a:r>
            <a:r>
              <a:rPr spc="-25" dirty="0"/>
              <a:t> </a:t>
            </a:r>
            <a:r>
              <a:rPr spc="-5" dirty="0"/>
              <a:t>électrique	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7241285" cy="6408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/61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D3F152B-D97D-0A62-B1E7-9EB40E967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02" y="62257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2952750" cy="6265545"/>
            <a:chOff x="338327" y="44196"/>
            <a:chExt cx="295275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295275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SMIC</a:t>
            </a:r>
            <a:r>
              <a:rPr spc="-45" dirty="0"/>
              <a:t> </a:t>
            </a:r>
            <a:r>
              <a:rPr spc="-10" dirty="0"/>
              <a:t>Apprenti</a:t>
            </a:r>
            <a:r>
              <a:rPr spc="-45" dirty="0"/>
              <a:t> </a:t>
            </a:r>
            <a:r>
              <a:rPr spc="-5" dirty="0"/>
              <a:t>2024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65174" y="1496186"/>
          <a:ext cx="10297159" cy="4158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10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429510" marR="1859280" indent="-55372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pourcentage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 SMIC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euros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(base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35h) </a:t>
                      </a:r>
                      <a:r>
                        <a:rPr sz="2000" b="1" spc="-43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(Sauf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dispositions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conventionnelles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favorables)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46"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Âge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l’apprenti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12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7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ère</a:t>
                      </a:r>
                      <a:r>
                        <a:rPr sz="1800" spc="127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année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7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ème</a:t>
                      </a:r>
                      <a:r>
                        <a:rPr sz="1800" spc="172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année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7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ème</a:t>
                      </a:r>
                      <a:r>
                        <a:rPr sz="1800" spc="172" baseline="25462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année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3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(477,07€)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39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(689,10€)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(971,81€)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43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3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(759,78€)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51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(901,13€)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67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183,84€)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53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(936,47€)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61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(1)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077,82€)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(1)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378,20€)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(1),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quelle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soit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l’année</a:t>
                      </a:r>
                      <a:r>
                        <a:rPr sz="18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d’apprentissage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766,92€)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307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Pourcentage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conventionnel,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cela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conduit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élevé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D93EAE9-71EB-E965-0CC7-D14B59C70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SMIC</a:t>
            </a:r>
            <a:r>
              <a:rPr spc="-5" dirty="0"/>
              <a:t> </a:t>
            </a:r>
            <a:r>
              <a:rPr spc="-20" dirty="0"/>
              <a:t>Contrat</a:t>
            </a:r>
            <a:r>
              <a:rPr dirty="0"/>
              <a:t> de </a:t>
            </a:r>
            <a:r>
              <a:rPr spc="-10" dirty="0"/>
              <a:t>professionnalisation</a:t>
            </a:r>
            <a:r>
              <a:rPr dirty="0"/>
              <a:t> </a:t>
            </a:r>
            <a:r>
              <a:rPr spc="-10" dirty="0"/>
              <a:t>2023	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5808726" cy="640841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7183" y="1560449"/>
          <a:ext cx="9722484" cy="387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3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Contrat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professionnalisation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pourcentage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SMIC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(base 35h)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3248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Âge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23189" indent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moins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titulaire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d'un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baccalauréat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professionnel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d'un </a:t>
                      </a:r>
                      <a:r>
                        <a:rPr sz="1800" spc="-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diplôme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professionnel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même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niveau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Autre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Moins de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65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148,50€)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(971,81€)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413,54€)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236,84€)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r>
                        <a:rPr sz="18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766,92€)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85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conventionnel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(si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élevé)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/61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81A3A61-54A4-6DF2-F0ED-0A5745F22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1377" y="798830"/>
            <a:ext cx="11450955" cy="1697355"/>
            <a:chOff x="611377" y="798830"/>
            <a:chExt cx="11450955" cy="1697355"/>
          </a:xfrm>
        </p:grpSpPr>
        <p:sp>
          <p:nvSpPr>
            <p:cNvPr id="5" name="object 5"/>
            <p:cNvSpPr/>
            <p:nvPr/>
          </p:nvSpPr>
          <p:spPr>
            <a:xfrm>
              <a:off x="624077" y="1047750"/>
              <a:ext cx="11425555" cy="1435735"/>
            </a:xfrm>
            <a:custGeom>
              <a:avLst/>
              <a:gdLst/>
              <a:ahLst/>
              <a:cxnLst/>
              <a:rect l="l" t="t" r="r" b="b"/>
              <a:pathLst>
                <a:path w="11425555" h="1435735">
                  <a:moveTo>
                    <a:pt x="0" y="1435608"/>
                  </a:moveTo>
                  <a:lnTo>
                    <a:pt x="11425428" y="1435608"/>
                  </a:lnTo>
                  <a:lnTo>
                    <a:pt x="11425428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448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5577" y="811530"/>
              <a:ext cx="7998459" cy="472440"/>
            </a:xfrm>
            <a:custGeom>
              <a:avLst/>
              <a:gdLst/>
              <a:ahLst/>
              <a:cxnLst/>
              <a:rect l="l" t="t" r="r" b="b"/>
              <a:pathLst>
                <a:path w="7998459" h="472440">
                  <a:moveTo>
                    <a:pt x="791921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40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40"/>
                  </a:lnTo>
                  <a:lnTo>
                    <a:pt x="7919212" y="472440"/>
                  </a:lnTo>
                  <a:lnTo>
                    <a:pt x="7949838" y="466244"/>
                  </a:lnTo>
                  <a:lnTo>
                    <a:pt x="7974869" y="449357"/>
                  </a:lnTo>
                  <a:lnTo>
                    <a:pt x="7991756" y="424326"/>
                  </a:lnTo>
                  <a:lnTo>
                    <a:pt x="7997952" y="393700"/>
                  </a:lnTo>
                  <a:lnTo>
                    <a:pt x="7997952" y="78740"/>
                  </a:lnTo>
                  <a:lnTo>
                    <a:pt x="7991756" y="48113"/>
                  </a:lnTo>
                  <a:lnTo>
                    <a:pt x="7974869" y="23082"/>
                  </a:lnTo>
                  <a:lnTo>
                    <a:pt x="7949838" y="6195"/>
                  </a:lnTo>
                  <a:lnTo>
                    <a:pt x="7919212" y="0"/>
                  </a:lnTo>
                  <a:close/>
                </a:path>
              </a:pathLst>
            </a:custGeom>
            <a:solidFill>
              <a:srgbClr val="44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5577" y="811530"/>
              <a:ext cx="7998459" cy="472440"/>
            </a:xfrm>
            <a:custGeom>
              <a:avLst/>
              <a:gdLst/>
              <a:ahLst/>
              <a:cxnLst/>
              <a:rect l="l" t="t" r="r" b="b"/>
              <a:pathLst>
                <a:path w="7998459" h="472440">
                  <a:moveTo>
                    <a:pt x="0" y="78740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7919212" y="0"/>
                  </a:lnTo>
                  <a:lnTo>
                    <a:pt x="7949838" y="6195"/>
                  </a:lnTo>
                  <a:lnTo>
                    <a:pt x="7974869" y="23082"/>
                  </a:lnTo>
                  <a:lnTo>
                    <a:pt x="7991756" y="48113"/>
                  </a:lnTo>
                  <a:lnTo>
                    <a:pt x="7997952" y="78740"/>
                  </a:lnTo>
                  <a:lnTo>
                    <a:pt x="7997952" y="393700"/>
                  </a:lnTo>
                  <a:lnTo>
                    <a:pt x="7991756" y="424326"/>
                  </a:lnTo>
                  <a:lnTo>
                    <a:pt x="7974869" y="449357"/>
                  </a:lnTo>
                  <a:lnTo>
                    <a:pt x="7949838" y="466244"/>
                  </a:lnTo>
                  <a:lnTo>
                    <a:pt x="7919212" y="472440"/>
                  </a:lnTo>
                  <a:lnTo>
                    <a:pt x="78740" y="472440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8219" y="870330"/>
            <a:ext cx="9159240" cy="147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Maladie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184785" marR="5080" indent="-172720">
              <a:lnSpc>
                <a:spcPts val="1750"/>
              </a:lnSpc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Brut: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50%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journalière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plafonnée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1,8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(Salaire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brut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derniers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divisé par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91,25)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Montant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maximum: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52,28€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CSG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prélevée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6,20%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CRDS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0,5%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1377" y="2557526"/>
            <a:ext cx="11450955" cy="1697355"/>
            <a:chOff x="611377" y="2557526"/>
            <a:chExt cx="11450955" cy="1697355"/>
          </a:xfrm>
        </p:grpSpPr>
        <p:sp>
          <p:nvSpPr>
            <p:cNvPr id="10" name="object 10"/>
            <p:cNvSpPr/>
            <p:nvPr/>
          </p:nvSpPr>
          <p:spPr>
            <a:xfrm>
              <a:off x="624077" y="2806446"/>
              <a:ext cx="11425555" cy="1435735"/>
            </a:xfrm>
            <a:custGeom>
              <a:avLst/>
              <a:gdLst/>
              <a:ahLst/>
              <a:cxnLst/>
              <a:rect l="l" t="t" r="r" b="b"/>
              <a:pathLst>
                <a:path w="11425555" h="1435735">
                  <a:moveTo>
                    <a:pt x="0" y="1435608"/>
                  </a:moveTo>
                  <a:lnTo>
                    <a:pt x="11425428" y="1435608"/>
                  </a:lnTo>
                  <a:lnTo>
                    <a:pt x="11425428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FF7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5577" y="2570226"/>
              <a:ext cx="7998459" cy="472440"/>
            </a:xfrm>
            <a:custGeom>
              <a:avLst/>
              <a:gdLst/>
              <a:ahLst/>
              <a:cxnLst/>
              <a:rect l="l" t="t" r="r" b="b"/>
              <a:pathLst>
                <a:path w="7998459" h="472439">
                  <a:moveTo>
                    <a:pt x="791921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7919212" y="472439"/>
                  </a:lnTo>
                  <a:lnTo>
                    <a:pt x="7949838" y="466244"/>
                  </a:lnTo>
                  <a:lnTo>
                    <a:pt x="7974869" y="449357"/>
                  </a:lnTo>
                  <a:lnTo>
                    <a:pt x="7991756" y="424326"/>
                  </a:lnTo>
                  <a:lnTo>
                    <a:pt x="7997952" y="393700"/>
                  </a:lnTo>
                  <a:lnTo>
                    <a:pt x="7997952" y="78739"/>
                  </a:lnTo>
                  <a:lnTo>
                    <a:pt x="7991756" y="48113"/>
                  </a:lnTo>
                  <a:lnTo>
                    <a:pt x="7974869" y="23082"/>
                  </a:lnTo>
                  <a:lnTo>
                    <a:pt x="7949838" y="6195"/>
                  </a:lnTo>
                  <a:lnTo>
                    <a:pt x="7919212" y="0"/>
                  </a:lnTo>
                  <a:close/>
                </a:path>
              </a:pathLst>
            </a:custGeom>
            <a:solidFill>
              <a:srgbClr val="FF7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5577" y="2570226"/>
              <a:ext cx="7998459" cy="472440"/>
            </a:xfrm>
            <a:custGeom>
              <a:avLst/>
              <a:gdLst/>
              <a:ahLst/>
              <a:cxnLst/>
              <a:rect l="l" t="t" r="r" b="b"/>
              <a:pathLst>
                <a:path w="7998459" h="472439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7919212" y="0"/>
                  </a:lnTo>
                  <a:lnTo>
                    <a:pt x="7949838" y="6195"/>
                  </a:lnTo>
                  <a:lnTo>
                    <a:pt x="7974869" y="23082"/>
                  </a:lnTo>
                  <a:lnTo>
                    <a:pt x="7991756" y="48113"/>
                  </a:lnTo>
                  <a:lnTo>
                    <a:pt x="7997952" y="78739"/>
                  </a:lnTo>
                  <a:lnTo>
                    <a:pt x="7997952" y="393700"/>
                  </a:lnTo>
                  <a:lnTo>
                    <a:pt x="7991756" y="424326"/>
                  </a:lnTo>
                  <a:lnTo>
                    <a:pt x="7974869" y="449357"/>
                  </a:lnTo>
                  <a:lnTo>
                    <a:pt x="7949838" y="466244"/>
                  </a:lnTo>
                  <a:lnTo>
                    <a:pt x="7919212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8219" y="2629357"/>
            <a:ext cx="9495155" cy="147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Maternité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ts val="1835"/>
              </a:lnSpc>
              <a:spcBef>
                <a:spcPts val="148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Brut: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journalière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plafonnée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sécurité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sous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déduction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835"/>
              </a:lnSpc>
            </a:pP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21%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(Salaire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brut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derniers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divisé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91,25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moins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21%)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35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maximum: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100,36€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CSG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prélevée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6,20%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CRDS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0,5%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1377" y="4303776"/>
            <a:ext cx="11450955" cy="2190115"/>
            <a:chOff x="611377" y="4303776"/>
            <a:chExt cx="11450955" cy="2190115"/>
          </a:xfrm>
        </p:grpSpPr>
        <p:sp>
          <p:nvSpPr>
            <p:cNvPr id="15" name="object 15"/>
            <p:cNvSpPr/>
            <p:nvPr/>
          </p:nvSpPr>
          <p:spPr>
            <a:xfrm>
              <a:off x="624077" y="4565142"/>
              <a:ext cx="11425555" cy="1915795"/>
            </a:xfrm>
            <a:custGeom>
              <a:avLst/>
              <a:gdLst/>
              <a:ahLst/>
              <a:cxnLst/>
              <a:rect l="l" t="t" r="r" b="b"/>
              <a:pathLst>
                <a:path w="11425555" h="1915795">
                  <a:moveTo>
                    <a:pt x="0" y="1915667"/>
                  </a:moveTo>
                  <a:lnTo>
                    <a:pt x="11425428" y="1915667"/>
                  </a:lnTo>
                  <a:lnTo>
                    <a:pt x="11425428" y="0"/>
                  </a:lnTo>
                  <a:lnTo>
                    <a:pt x="0" y="0"/>
                  </a:lnTo>
                  <a:lnTo>
                    <a:pt x="0" y="1915667"/>
                  </a:lnTo>
                  <a:close/>
                </a:path>
              </a:pathLst>
            </a:custGeom>
            <a:ln w="25400">
              <a:solidFill>
                <a:srgbClr val="82D0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572" y="4303776"/>
              <a:ext cx="8087868" cy="5623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8072" y="4322038"/>
              <a:ext cx="2127504" cy="5684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4815" y="4328160"/>
              <a:ext cx="7997952" cy="4724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94815" y="4328160"/>
              <a:ext cx="7998459" cy="472440"/>
            </a:xfrm>
            <a:custGeom>
              <a:avLst/>
              <a:gdLst/>
              <a:ahLst/>
              <a:cxnLst/>
              <a:rect l="l" t="t" r="r" b="b"/>
              <a:pathLst>
                <a:path w="7998459" h="472439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7919211" y="0"/>
                  </a:lnTo>
                  <a:lnTo>
                    <a:pt x="7949838" y="6195"/>
                  </a:lnTo>
                  <a:lnTo>
                    <a:pt x="7974869" y="23082"/>
                  </a:lnTo>
                  <a:lnTo>
                    <a:pt x="7991756" y="48113"/>
                  </a:lnTo>
                  <a:lnTo>
                    <a:pt x="7997952" y="78739"/>
                  </a:lnTo>
                  <a:lnTo>
                    <a:pt x="7997952" y="393700"/>
                  </a:lnTo>
                  <a:lnTo>
                    <a:pt x="7991756" y="424326"/>
                  </a:lnTo>
                  <a:lnTo>
                    <a:pt x="7974869" y="449357"/>
                  </a:lnTo>
                  <a:lnTo>
                    <a:pt x="7949838" y="466244"/>
                  </a:lnTo>
                  <a:lnTo>
                    <a:pt x="7919211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9524">
              <a:solidFill>
                <a:srgbClr val="5DB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98219" y="4388561"/>
            <a:ext cx="9552940" cy="196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Accident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ts val="1835"/>
              </a:lnSpc>
              <a:spcBef>
                <a:spcPts val="149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Brut: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60%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journalière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pendant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28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premiers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492F41"/>
                </a:solidFill>
                <a:latin typeface="Calibri"/>
                <a:cs typeface="Calibri"/>
              </a:rPr>
              <a:t>d’arrêt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80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835"/>
              </a:lnSpc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29e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jour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(salaire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brut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dernier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divisé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30,42,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plafonné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386,70€)</a:t>
            </a:r>
            <a:endParaRPr sz="1600">
              <a:latin typeface="Calibri"/>
              <a:cs typeface="Calibri"/>
            </a:endParaRPr>
          </a:p>
          <a:p>
            <a:pPr marL="292735" lvl="1" indent="-108585">
              <a:lnSpc>
                <a:spcPts val="1835"/>
              </a:lnSpc>
              <a:spcBef>
                <a:spcPts val="130"/>
              </a:spcBef>
              <a:buChar char="-"/>
              <a:tabLst>
                <a:tab pos="293370" algn="l"/>
              </a:tabLst>
            </a:pP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L’indemnité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journalière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versée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plafonnée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journalière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diminuée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35"/>
              </a:lnSpc>
            </a:pP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21%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(gain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journalier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net)</a:t>
            </a:r>
            <a:endParaRPr sz="1600">
              <a:latin typeface="Calibri"/>
              <a:cs typeface="Calibri"/>
            </a:endParaRPr>
          </a:p>
          <a:p>
            <a:pPr marL="292735" lvl="1" indent="-108585">
              <a:lnSpc>
                <a:spcPct val="100000"/>
              </a:lnSpc>
              <a:spcBef>
                <a:spcPts val="135"/>
              </a:spcBef>
              <a:buChar char="-"/>
              <a:tabLst>
                <a:tab pos="29337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maximal: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232,03€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28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premiers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309,37€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partir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29ème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CSG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prélevée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6,20%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CRDS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0,5%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327" y="44196"/>
            <a:ext cx="6174486" cy="64084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Indemnités</a:t>
            </a:r>
            <a:r>
              <a:rPr dirty="0"/>
              <a:t> </a:t>
            </a:r>
            <a:r>
              <a:rPr spc="-5" dirty="0"/>
              <a:t>journalières</a:t>
            </a:r>
            <a:r>
              <a:rPr spc="-2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0" dirty="0"/>
              <a:t> </a:t>
            </a:r>
            <a:r>
              <a:rPr spc="-5" dirty="0"/>
              <a:t>Sécurité</a:t>
            </a:r>
            <a:r>
              <a:rPr spc="-25" dirty="0"/>
              <a:t> </a:t>
            </a:r>
            <a:r>
              <a:rPr dirty="0"/>
              <a:t>Sociale	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1263252" y="3177686"/>
            <a:ext cx="384175" cy="892810"/>
            <a:chOff x="11263252" y="3177686"/>
            <a:chExt cx="384175" cy="89281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74228" y="3177686"/>
              <a:ext cx="158360" cy="1586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263252" y="3354780"/>
              <a:ext cx="384175" cy="715645"/>
            </a:xfrm>
            <a:custGeom>
              <a:avLst/>
              <a:gdLst/>
              <a:ahLst/>
              <a:cxnLst/>
              <a:rect l="l" t="t" r="r" b="b"/>
              <a:pathLst>
                <a:path w="384175" h="715645">
                  <a:moveTo>
                    <a:pt x="260924" y="437656"/>
                  </a:moveTo>
                  <a:lnTo>
                    <a:pt x="181744" y="437656"/>
                  </a:lnTo>
                  <a:lnTo>
                    <a:pt x="181744" y="715281"/>
                  </a:lnTo>
                  <a:lnTo>
                    <a:pt x="260924" y="715281"/>
                  </a:lnTo>
                  <a:lnTo>
                    <a:pt x="260924" y="437656"/>
                  </a:lnTo>
                  <a:close/>
                </a:path>
                <a:path w="384175" h="715645">
                  <a:moveTo>
                    <a:pt x="185603" y="0"/>
                  </a:moveTo>
                  <a:lnTo>
                    <a:pt x="172362" y="1354"/>
                  </a:lnTo>
                  <a:lnTo>
                    <a:pt x="159647" y="4951"/>
                  </a:lnTo>
                  <a:lnTo>
                    <a:pt x="147736" y="10682"/>
                  </a:lnTo>
                  <a:lnTo>
                    <a:pt x="136907" y="18442"/>
                  </a:lnTo>
                  <a:lnTo>
                    <a:pt x="20611" y="100539"/>
                  </a:lnTo>
                  <a:lnTo>
                    <a:pt x="6204" y="115589"/>
                  </a:lnTo>
                  <a:lnTo>
                    <a:pt x="0" y="133557"/>
                  </a:lnTo>
                  <a:lnTo>
                    <a:pt x="2963" y="152046"/>
                  </a:lnTo>
                  <a:lnTo>
                    <a:pt x="16058" y="168657"/>
                  </a:lnTo>
                  <a:lnTo>
                    <a:pt x="44959" y="191418"/>
                  </a:lnTo>
                  <a:lnTo>
                    <a:pt x="132256" y="259182"/>
                  </a:lnTo>
                  <a:lnTo>
                    <a:pt x="84352" y="437656"/>
                  </a:lnTo>
                  <a:lnTo>
                    <a:pt x="355644" y="437656"/>
                  </a:lnTo>
                  <a:lnTo>
                    <a:pt x="342183" y="387485"/>
                  </a:lnTo>
                  <a:lnTo>
                    <a:pt x="339964" y="380643"/>
                  </a:lnTo>
                  <a:lnTo>
                    <a:pt x="338636" y="373546"/>
                  </a:lnTo>
                  <a:lnTo>
                    <a:pt x="356039" y="333249"/>
                  </a:lnTo>
                  <a:lnTo>
                    <a:pt x="368104" y="319392"/>
                  </a:lnTo>
                  <a:lnTo>
                    <a:pt x="376936" y="303497"/>
                  </a:lnTo>
                  <a:lnTo>
                    <a:pt x="382296" y="286118"/>
                  </a:lnTo>
                  <a:lnTo>
                    <a:pt x="383950" y="267809"/>
                  </a:lnTo>
                  <a:lnTo>
                    <a:pt x="381635" y="248870"/>
                  </a:lnTo>
                  <a:lnTo>
                    <a:pt x="357623" y="197708"/>
                  </a:lnTo>
                  <a:lnTo>
                    <a:pt x="154525" y="176589"/>
                  </a:lnTo>
                  <a:lnTo>
                    <a:pt x="105235" y="137424"/>
                  </a:lnTo>
                  <a:lnTo>
                    <a:pt x="130276" y="120370"/>
                  </a:lnTo>
                  <a:lnTo>
                    <a:pt x="303963" y="120370"/>
                  </a:lnTo>
                  <a:lnTo>
                    <a:pt x="263398" y="61771"/>
                  </a:lnTo>
                  <a:lnTo>
                    <a:pt x="256955" y="52302"/>
                  </a:lnTo>
                  <a:lnTo>
                    <a:pt x="250531" y="42684"/>
                  </a:lnTo>
                  <a:lnTo>
                    <a:pt x="243884" y="33215"/>
                  </a:lnTo>
                  <a:lnTo>
                    <a:pt x="236774" y="24193"/>
                  </a:lnTo>
                  <a:lnTo>
                    <a:pt x="226134" y="14146"/>
                  </a:lnTo>
                  <a:lnTo>
                    <a:pt x="213768" y="6627"/>
                  </a:lnTo>
                  <a:lnTo>
                    <a:pt x="200112" y="1843"/>
                  </a:lnTo>
                  <a:lnTo>
                    <a:pt x="185603" y="0"/>
                  </a:lnTo>
                  <a:close/>
                </a:path>
                <a:path w="384175" h="715645">
                  <a:moveTo>
                    <a:pt x="303963" y="120370"/>
                  </a:moveTo>
                  <a:lnTo>
                    <a:pt x="130276" y="120370"/>
                  </a:lnTo>
                  <a:lnTo>
                    <a:pt x="154525" y="176589"/>
                  </a:lnTo>
                  <a:lnTo>
                    <a:pt x="342963" y="176589"/>
                  </a:lnTo>
                  <a:lnTo>
                    <a:pt x="303963" y="120370"/>
                  </a:lnTo>
                  <a:close/>
                </a:path>
              </a:pathLst>
            </a:custGeom>
            <a:solidFill>
              <a:srgbClr val="FF7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1112193" y="5343741"/>
            <a:ext cx="668655" cy="757555"/>
            <a:chOff x="11112193" y="5343741"/>
            <a:chExt cx="668655" cy="757555"/>
          </a:xfrm>
        </p:grpSpPr>
        <p:sp>
          <p:nvSpPr>
            <p:cNvPr id="27" name="object 27"/>
            <p:cNvSpPr/>
            <p:nvPr/>
          </p:nvSpPr>
          <p:spPr>
            <a:xfrm>
              <a:off x="11112182" y="5343753"/>
              <a:ext cx="668655" cy="673100"/>
            </a:xfrm>
            <a:custGeom>
              <a:avLst/>
              <a:gdLst/>
              <a:ahLst/>
              <a:cxnLst/>
              <a:rect l="l" t="t" r="r" b="b"/>
              <a:pathLst>
                <a:path w="668654" h="673100">
                  <a:moveTo>
                    <a:pt x="319976" y="540346"/>
                  </a:moveTo>
                  <a:lnTo>
                    <a:pt x="317817" y="529170"/>
                  </a:lnTo>
                  <a:lnTo>
                    <a:pt x="311861" y="520192"/>
                  </a:lnTo>
                  <a:lnTo>
                    <a:pt x="302907" y="514235"/>
                  </a:lnTo>
                  <a:lnTo>
                    <a:pt x="291744" y="512064"/>
                  </a:lnTo>
                  <a:lnTo>
                    <a:pt x="150583" y="512064"/>
                  </a:lnTo>
                  <a:lnTo>
                    <a:pt x="139420" y="514235"/>
                  </a:lnTo>
                  <a:lnTo>
                    <a:pt x="130467" y="520192"/>
                  </a:lnTo>
                  <a:lnTo>
                    <a:pt x="124510" y="529170"/>
                  </a:lnTo>
                  <a:lnTo>
                    <a:pt x="122351" y="540346"/>
                  </a:lnTo>
                  <a:lnTo>
                    <a:pt x="124510" y="551522"/>
                  </a:lnTo>
                  <a:lnTo>
                    <a:pt x="130467" y="560501"/>
                  </a:lnTo>
                  <a:lnTo>
                    <a:pt x="139420" y="566470"/>
                  </a:lnTo>
                  <a:lnTo>
                    <a:pt x="150583" y="568629"/>
                  </a:lnTo>
                  <a:lnTo>
                    <a:pt x="291744" y="568629"/>
                  </a:lnTo>
                  <a:lnTo>
                    <a:pt x="302907" y="566470"/>
                  </a:lnTo>
                  <a:lnTo>
                    <a:pt x="311861" y="560501"/>
                  </a:lnTo>
                  <a:lnTo>
                    <a:pt x="317817" y="551522"/>
                  </a:lnTo>
                  <a:lnTo>
                    <a:pt x="319976" y="540346"/>
                  </a:lnTo>
                  <a:close/>
                </a:path>
                <a:path w="668654" h="673100">
                  <a:moveTo>
                    <a:pt x="668096" y="435813"/>
                  </a:moveTo>
                  <a:lnTo>
                    <a:pt x="658774" y="411187"/>
                  </a:lnTo>
                  <a:lnTo>
                    <a:pt x="651738" y="398932"/>
                  </a:lnTo>
                  <a:lnTo>
                    <a:pt x="608444" y="323507"/>
                  </a:lnTo>
                  <a:lnTo>
                    <a:pt x="593839" y="298056"/>
                  </a:lnTo>
                  <a:lnTo>
                    <a:pt x="593839" y="293344"/>
                  </a:lnTo>
                  <a:lnTo>
                    <a:pt x="592429" y="266941"/>
                  </a:lnTo>
                  <a:lnTo>
                    <a:pt x="579513" y="192989"/>
                  </a:lnTo>
                  <a:lnTo>
                    <a:pt x="559612" y="146977"/>
                  </a:lnTo>
                  <a:lnTo>
                    <a:pt x="536435" y="112001"/>
                  </a:lnTo>
                  <a:lnTo>
                    <a:pt x="536435" y="295224"/>
                  </a:lnTo>
                  <a:lnTo>
                    <a:pt x="534276" y="306400"/>
                  </a:lnTo>
                  <a:lnTo>
                    <a:pt x="528320" y="315379"/>
                  </a:lnTo>
                  <a:lnTo>
                    <a:pt x="519366" y="321348"/>
                  </a:lnTo>
                  <a:lnTo>
                    <a:pt x="508203" y="323507"/>
                  </a:lnTo>
                  <a:lnTo>
                    <a:pt x="497039" y="321348"/>
                  </a:lnTo>
                  <a:lnTo>
                    <a:pt x="488086" y="315379"/>
                  </a:lnTo>
                  <a:lnTo>
                    <a:pt x="482130" y="306400"/>
                  </a:lnTo>
                  <a:lnTo>
                    <a:pt x="479971" y="295224"/>
                  </a:lnTo>
                  <a:lnTo>
                    <a:pt x="482130" y="284048"/>
                  </a:lnTo>
                  <a:lnTo>
                    <a:pt x="488086" y="275069"/>
                  </a:lnTo>
                  <a:lnTo>
                    <a:pt x="497039" y="269113"/>
                  </a:lnTo>
                  <a:lnTo>
                    <a:pt x="508203" y="266941"/>
                  </a:lnTo>
                  <a:lnTo>
                    <a:pt x="519366" y="269113"/>
                  </a:lnTo>
                  <a:lnTo>
                    <a:pt x="528320" y="275069"/>
                  </a:lnTo>
                  <a:lnTo>
                    <a:pt x="534276" y="284048"/>
                  </a:lnTo>
                  <a:lnTo>
                    <a:pt x="536435" y="295224"/>
                  </a:lnTo>
                  <a:lnTo>
                    <a:pt x="536435" y="112001"/>
                  </a:lnTo>
                  <a:lnTo>
                    <a:pt x="497052" y="68770"/>
                  </a:lnTo>
                  <a:lnTo>
                    <a:pt x="455498" y="38785"/>
                  </a:lnTo>
                  <a:lnTo>
                    <a:pt x="414464" y="19392"/>
                  </a:lnTo>
                  <a:lnTo>
                    <a:pt x="369163" y="6464"/>
                  </a:lnTo>
                  <a:lnTo>
                    <a:pt x="343509" y="3009"/>
                  </a:lnTo>
                  <a:lnTo>
                    <a:pt x="343509" y="295224"/>
                  </a:lnTo>
                  <a:lnTo>
                    <a:pt x="335407" y="335686"/>
                  </a:lnTo>
                  <a:lnTo>
                    <a:pt x="313270" y="368642"/>
                  </a:lnTo>
                  <a:lnTo>
                    <a:pt x="280377" y="390817"/>
                  </a:lnTo>
                  <a:lnTo>
                    <a:pt x="239991" y="398932"/>
                  </a:lnTo>
                  <a:lnTo>
                    <a:pt x="199593" y="390817"/>
                  </a:lnTo>
                  <a:lnTo>
                    <a:pt x="166700" y="368642"/>
                  </a:lnTo>
                  <a:lnTo>
                    <a:pt x="144564" y="335686"/>
                  </a:lnTo>
                  <a:lnTo>
                    <a:pt x="136461" y="295224"/>
                  </a:lnTo>
                  <a:lnTo>
                    <a:pt x="144564" y="254762"/>
                  </a:lnTo>
                  <a:lnTo>
                    <a:pt x="166700" y="221805"/>
                  </a:lnTo>
                  <a:lnTo>
                    <a:pt x="199593" y="199631"/>
                  </a:lnTo>
                  <a:lnTo>
                    <a:pt x="239991" y="191516"/>
                  </a:lnTo>
                  <a:lnTo>
                    <a:pt x="280377" y="199631"/>
                  </a:lnTo>
                  <a:lnTo>
                    <a:pt x="313270" y="221805"/>
                  </a:lnTo>
                  <a:lnTo>
                    <a:pt x="335407" y="254762"/>
                  </a:lnTo>
                  <a:lnTo>
                    <a:pt x="343509" y="295224"/>
                  </a:lnTo>
                  <a:lnTo>
                    <a:pt x="343509" y="3009"/>
                  </a:lnTo>
                  <a:lnTo>
                    <a:pt x="321284" y="0"/>
                  </a:lnTo>
                  <a:lnTo>
                    <a:pt x="272554" y="0"/>
                  </a:lnTo>
                  <a:lnTo>
                    <a:pt x="224675" y="6464"/>
                  </a:lnTo>
                  <a:lnTo>
                    <a:pt x="179374" y="19392"/>
                  </a:lnTo>
                  <a:lnTo>
                    <a:pt x="138341" y="38785"/>
                  </a:lnTo>
                  <a:lnTo>
                    <a:pt x="96799" y="68770"/>
                  </a:lnTo>
                  <a:lnTo>
                    <a:pt x="61912" y="105206"/>
                  </a:lnTo>
                  <a:lnTo>
                    <a:pt x="34239" y="146977"/>
                  </a:lnTo>
                  <a:lnTo>
                    <a:pt x="14325" y="192989"/>
                  </a:lnTo>
                  <a:lnTo>
                    <a:pt x="2743" y="242138"/>
                  </a:lnTo>
                  <a:lnTo>
                    <a:pt x="0" y="293344"/>
                  </a:lnTo>
                  <a:lnTo>
                    <a:pt x="1422" y="322287"/>
                  </a:lnTo>
                  <a:lnTo>
                    <a:pt x="12712" y="379120"/>
                  </a:lnTo>
                  <a:lnTo>
                    <a:pt x="39954" y="434581"/>
                  </a:lnTo>
                  <a:lnTo>
                    <a:pt x="93395" y="469582"/>
                  </a:lnTo>
                  <a:lnTo>
                    <a:pt x="126111" y="474357"/>
                  </a:lnTo>
                  <a:lnTo>
                    <a:pt x="301155" y="474357"/>
                  </a:lnTo>
                  <a:lnTo>
                    <a:pt x="323088" y="478815"/>
                  </a:lnTo>
                  <a:lnTo>
                    <a:pt x="341033" y="490969"/>
                  </a:lnTo>
                  <a:lnTo>
                    <a:pt x="353174" y="508952"/>
                  </a:lnTo>
                  <a:lnTo>
                    <a:pt x="357619" y="530923"/>
                  </a:lnTo>
                  <a:lnTo>
                    <a:pt x="357619" y="576173"/>
                  </a:lnTo>
                  <a:lnTo>
                    <a:pt x="360172" y="592772"/>
                  </a:lnTo>
                  <a:lnTo>
                    <a:pt x="393382" y="628967"/>
                  </a:lnTo>
                  <a:lnTo>
                    <a:pt x="492201" y="667626"/>
                  </a:lnTo>
                  <a:lnTo>
                    <a:pt x="521652" y="672782"/>
                  </a:lnTo>
                  <a:lnTo>
                    <a:pt x="549960" y="666445"/>
                  </a:lnTo>
                  <a:lnTo>
                    <a:pt x="590080" y="624255"/>
                  </a:lnTo>
                  <a:lnTo>
                    <a:pt x="594779" y="596912"/>
                  </a:lnTo>
                  <a:lnTo>
                    <a:pt x="594779" y="477177"/>
                  </a:lnTo>
                  <a:lnTo>
                    <a:pt x="636193" y="477177"/>
                  </a:lnTo>
                  <a:lnTo>
                    <a:pt x="652818" y="470585"/>
                  </a:lnTo>
                  <a:lnTo>
                    <a:pt x="664781" y="456209"/>
                  </a:lnTo>
                  <a:lnTo>
                    <a:pt x="668096" y="435813"/>
                  </a:lnTo>
                  <a:close/>
                </a:path>
              </a:pathLst>
            </a:custGeom>
            <a:solidFill>
              <a:srgbClr val="6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7475" y="5554123"/>
              <a:ext cx="169398" cy="1696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234534" y="5950089"/>
              <a:ext cx="198120" cy="151130"/>
            </a:xfrm>
            <a:custGeom>
              <a:avLst/>
              <a:gdLst/>
              <a:ahLst/>
              <a:cxnLst/>
              <a:rect l="l" t="t" r="r" b="b"/>
              <a:pathLst>
                <a:path w="198120" h="151129">
                  <a:moveTo>
                    <a:pt x="197624" y="122567"/>
                  </a:moveTo>
                  <a:lnTo>
                    <a:pt x="195465" y="111391"/>
                  </a:lnTo>
                  <a:lnTo>
                    <a:pt x="189509" y="102412"/>
                  </a:lnTo>
                  <a:lnTo>
                    <a:pt x="180555" y="96443"/>
                  </a:lnTo>
                  <a:lnTo>
                    <a:pt x="169392" y="94284"/>
                  </a:lnTo>
                  <a:lnTo>
                    <a:pt x="28232" y="94284"/>
                  </a:lnTo>
                  <a:lnTo>
                    <a:pt x="17068" y="96443"/>
                  </a:lnTo>
                  <a:lnTo>
                    <a:pt x="8115" y="102412"/>
                  </a:lnTo>
                  <a:lnTo>
                    <a:pt x="2159" y="111391"/>
                  </a:lnTo>
                  <a:lnTo>
                    <a:pt x="0" y="122567"/>
                  </a:lnTo>
                  <a:lnTo>
                    <a:pt x="2159" y="133743"/>
                  </a:lnTo>
                  <a:lnTo>
                    <a:pt x="8115" y="142722"/>
                  </a:lnTo>
                  <a:lnTo>
                    <a:pt x="17068" y="148678"/>
                  </a:lnTo>
                  <a:lnTo>
                    <a:pt x="28232" y="150850"/>
                  </a:lnTo>
                  <a:lnTo>
                    <a:pt x="169392" y="150850"/>
                  </a:lnTo>
                  <a:lnTo>
                    <a:pt x="180555" y="148678"/>
                  </a:lnTo>
                  <a:lnTo>
                    <a:pt x="189509" y="142722"/>
                  </a:lnTo>
                  <a:lnTo>
                    <a:pt x="195465" y="133743"/>
                  </a:lnTo>
                  <a:lnTo>
                    <a:pt x="197624" y="122567"/>
                  </a:lnTo>
                  <a:close/>
                </a:path>
                <a:path w="198120" h="151129">
                  <a:moveTo>
                    <a:pt x="197624" y="28295"/>
                  </a:moveTo>
                  <a:lnTo>
                    <a:pt x="195465" y="17106"/>
                  </a:lnTo>
                  <a:lnTo>
                    <a:pt x="189509" y="8140"/>
                  </a:lnTo>
                  <a:lnTo>
                    <a:pt x="180555" y="2171"/>
                  </a:lnTo>
                  <a:lnTo>
                    <a:pt x="169392" y="0"/>
                  </a:lnTo>
                  <a:lnTo>
                    <a:pt x="28232" y="0"/>
                  </a:lnTo>
                  <a:lnTo>
                    <a:pt x="17068" y="2171"/>
                  </a:lnTo>
                  <a:lnTo>
                    <a:pt x="8115" y="8140"/>
                  </a:lnTo>
                  <a:lnTo>
                    <a:pt x="2159" y="17106"/>
                  </a:lnTo>
                  <a:lnTo>
                    <a:pt x="0" y="28295"/>
                  </a:lnTo>
                  <a:lnTo>
                    <a:pt x="2159" y="39471"/>
                  </a:lnTo>
                  <a:lnTo>
                    <a:pt x="8115" y="48437"/>
                  </a:lnTo>
                  <a:lnTo>
                    <a:pt x="17068" y="54406"/>
                  </a:lnTo>
                  <a:lnTo>
                    <a:pt x="28232" y="56578"/>
                  </a:lnTo>
                  <a:lnTo>
                    <a:pt x="169392" y="56578"/>
                  </a:lnTo>
                  <a:lnTo>
                    <a:pt x="180555" y="54406"/>
                  </a:lnTo>
                  <a:lnTo>
                    <a:pt x="189509" y="48437"/>
                  </a:lnTo>
                  <a:lnTo>
                    <a:pt x="195465" y="39471"/>
                  </a:lnTo>
                  <a:lnTo>
                    <a:pt x="197624" y="28295"/>
                  </a:lnTo>
                  <a:close/>
                </a:path>
              </a:pathLst>
            </a:custGeom>
            <a:solidFill>
              <a:srgbClr val="6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131015" y="1385494"/>
            <a:ext cx="640080" cy="829944"/>
            <a:chOff x="11131015" y="1385494"/>
            <a:chExt cx="640080" cy="829944"/>
          </a:xfrm>
        </p:grpSpPr>
        <p:sp>
          <p:nvSpPr>
            <p:cNvPr id="31" name="object 31"/>
            <p:cNvSpPr/>
            <p:nvPr/>
          </p:nvSpPr>
          <p:spPr>
            <a:xfrm>
              <a:off x="11131015" y="1385494"/>
              <a:ext cx="640080" cy="829944"/>
            </a:xfrm>
            <a:custGeom>
              <a:avLst/>
              <a:gdLst/>
              <a:ahLst/>
              <a:cxnLst/>
              <a:rect l="l" t="t" r="r" b="b"/>
              <a:pathLst>
                <a:path w="640079" h="829944">
                  <a:moveTo>
                    <a:pt x="103520" y="0"/>
                  </a:moveTo>
                  <a:lnTo>
                    <a:pt x="67758" y="19798"/>
                  </a:lnTo>
                  <a:lnTo>
                    <a:pt x="48598" y="26103"/>
                  </a:lnTo>
                  <a:lnTo>
                    <a:pt x="33055" y="38418"/>
                  </a:lnTo>
                  <a:lnTo>
                    <a:pt x="22630" y="55329"/>
                  </a:lnTo>
                  <a:lnTo>
                    <a:pt x="18821" y="75422"/>
                  </a:lnTo>
                  <a:lnTo>
                    <a:pt x="18821" y="307353"/>
                  </a:lnTo>
                  <a:lnTo>
                    <a:pt x="11116" y="313289"/>
                  </a:lnTo>
                  <a:lnTo>
                    <a:pt x="5176" y="320905"/>
                  </a:lnTo>
                  <a:lnTo>
                    <a:pt x="1352" y="329758"/>
                  </a:lnTo>
                  <a:lnTo>
                    <a:pt x="0" y="339407"/>
                  </a:lnTo>
                  <a:lnTo>
                    <a:pt x="5881" y="387650"/>
                  </a:lnTo>
                  <a:lnTo>
                    <a:pt x="22586" y="431520"/>
                  </a:lnTo>
                  <a:lnTo>
                    <a:pt x="48702" y="469628"/>
                  </a:lnTo>
                  <a:lnTo>
                    <a:pt x="82816" y="500587"/>
                  </a:lnTo>
                  <a:lnTo>
                    <a:pt x="123519" y="523008"/>
                  </a:lnTo>
                  <a:lnTo>
                    <a:pt x="169398" y="535505"/>
                  </a:lnTo>
                  <a:lnTo>
                    <a:pt x="169398" y="631668"/>
                  </a:lnTo>
                  <a:lnTo>
                    <a:pt x="174616" y="677070"/>
                  </a:lnTo>
                  <a:lnTo>
                    <a:pt x="189482" y="718744"/>
                  </a:lnTo>
                  <a:lnTo>
                    <a:pt x="212809" y="755504"/>
                  </a:lnTo>
                  <a:lnTo>
                    <a:pt x="243413" y="786162"/>
                  </a:lnTo>
                  <a:lnTo>
                    <a:pt x="280108" y="809531"/>
                  </a:lnTo>
                  <a:lnTo>
                    <a:pt x="321708" y="824423"/>
                  </a:lnTo>
                  <a:lnTo>
                    <a:pt x="367029" y="829651"/>
                  </a:lnTo>
                  <a:lnTo>
                    <a:pt x="412350" y="824423"/>
                  </a:lnTo>
                  <a:lnTo>
                    <a:pt x="453950" y="809531"/>
                  </a:lnTo>
                  <a:lnTo>
                    <a:pt x="490645" y="786163"/>
                  </a:lnTo>
                  <a:lnTo>
                    <a:pt x="503700" y="773085"/>
                  </a:lnTo>
                  <a:lnTo>
                    <a:pt x="367029" y="773085"/>
                  </a:lnTo>
                  <a:lnTo>
                    <a:pt x="322353" y="765889"/>
                  </a:lnTo>
                  <a:lnTo>
                    <a:pt x="283595" y="745842"/>
                  </a:lnTo>
                  <a:lnTo>
                    <a:pt x="253058" y="715251"/>
                  </a:lnTo>
                  <a:lnTo>
                    <a:pt x="233046" y="676423"/>
                  </a:lnTo>
                  <a:lnTo>
                    <a:pt x="225864" y="631668"/>
                  </a:lnTo>
                  <a:lnTo>
                    <a:pt x="225864" y="535505"/>
                  </a:lnTo>
                  <a:lnTo>
                    <a:pt x="271742" y="523009"/>
                  </a:lnTo>
                  <a:lnTo>
                    <a:pt x="312445" y="500587"/>
                  </a:lnTo>
                  <a:lnTo>
                    <a:pt x="346560" y="469628"/>
                  </a:lnTo>
                  <a:lnTo>
                    <a:pt x="351809" y="461968"/>
                  </a:lnTo>
                  <a:lnTo>
                    <a:pt x="197631" y="461968"/>
                  </a:lnTo>
                  <a:lnTo>
                    <a:pt x="149929" y="452364"/>
                  </a:lnTo>
                  <a:lnTo>
                    <a:pt x="111049" y="426143"/>
                  </a:lnTo>
                  <a:lnTo>
                    <a:pt x="84875" y="387194"/>
                  </a:lnTo>
                  <a:lnTo>
                    <a:pt x="75288" y="339407"/>
                  </a:lnTo>
                  <a:lnTo>
                    <a:pt x="73935" y="329228"/>
                  </a:lnTo>
                  <a:lnTo>
                    <a:pt x="70111" y="320198"/>
                  </a:lnTo>
                  <a:lnTo>
                    <a:pt x="64171" y="312759"/>
                  </a:lnTo>
                  <a:lnTo>
                    <a:pt x="56466" y="307353"/>
                  </a:lnTo>
                  <a:lnTo>
                    <a:pt x="56465" y="67879"/>
                  </a:lnTo>
                  <a:lnTo>
                    <a:pt x="61171" y="61280"/>
                  </a:lnTo>
                  <a:lnTo>
                    <a:pt x="67759" y="58452"/>
                  </a:lnTo>
                  <a:lnTo>
                    <a:pt x="134081" y="58452"/>
                  </a:lnTo>
                  <a:lnTo>
                    <a:pt x="138194" y="52353"/>
                  </a:lnTo>
                  <a:lnTo>
                    <a:pt x="141164" y="37711"/>
                  </a:lnTo>
                  <a:lnTo>
                    <a:pt x="138194" y="23068"/>
                  </a:lnTo>
                  <a:lnTo>
                    <a:pt x="130106" y="11077"/>
                  </a:lnTo>
                  <a:lnTo>
                    <a:pt x="118137" y="2975"/>
                  </a:lnTo>
                  <a:lnTo>
                    <a:pt x="103520" y="0"/>
                  </a:lnTo>
                  <a:close/>
                </a:path>
                <a:path w="640079" h="829944">
                  <a:moveTo>
                    <a:pt x="536427" y="207418"/>
                  </a:moveTo>
                  <a:lnTo>
                    <a:pt x="496033" y="215535"/>
                  </a:lnTo>
                  <a:lnTo>
                    <a:pt x="463138" y="237705"/>
                  </a:lnTo>
                  <a:lnTo>
                    <a:pt x="441008" y="270658"/>
                  </a:lnTo>
                  <a:lnTo>
                    <a:pt x="432906" y="311124"/>
                  </a:lnTo>
                  <a:lnTo>
                    <a:pt x="438582" y="344902"/>
                  </a:lnTo>
                  <a:lnTo>
                    <a:pt x="454316" y="374172"/>
                  </a:lnTo>
                  <a:lnTo>
                    <a:pt x="478167" y="396902"/>
                  </a:lnTo>
                  <a:lnTo>
                    <a:pt x="508194" y="411058"/>
                  </a:lnTo>
                  <a:lnTo>
                    <a:pt x="508194" y="631668"/>
                  </a:lnTo>
                  <a:lnTo>
                    <a:pt x="501012" y="676424"/>
                  </a:lnTo>
                  <a:lnTo>
                    <a:pt x="481000" y="715251"/>
                  </a:lnTo>
                  <a:lnTo>
                    <a:pt x="450463" y="745842"/>
                  </a:lnTo>
                  <a:lnTo>
                    <a:pt x="411705" y="765889"/>
                  </a:lnTo>
                  <a:lnTo>
                    <a:pt x="367029" y="773085"/>
                  </a:lnTo>
                  <a:lnTo>
                    <a:pt x="503700" y="773085"/>
                  </a:lnTo>
                  <a:lnTo>
                    <a:pt x="521249" y="755504"/>
                  </a:lnTo>
                  <a:lnTo>
                    <a:pt x="544576" y="718744"/>
                  </a:lnTo>
                  <a:lnTo>
                    <a:pt x="559441" y="677070"/>
                  </a:lnTo>
                  <a:lnTo>
                    <a:pt x="564660" y="631668"/>
                  </a:lnTo>
                  <a:lnTo>
                    <a:pt x="564660" y="411058"/>
                  </a:lnTo>
                  <a:lnTo>
                    <a:pt x="594687" y="396902"/>
                  </a:lnTo>
                  <a:lnTo>
                    <a:pt x="615446" y="377118"/>
                  </a:lnTo>
                  <a:lnTo>
                    <a:pt x="536427" y="377118"/>
                  </a:lnTo>
                  <a:lnTo>
                    <a:pt x="510649" y="371977"/>
                  </a:lnTo>
                  <a:lnTo>
                    <a:pt x="489725" y="357909"/>
                  </a:lnTo>
                  <a:lnTo>
                    <a:pt x="475682" y="336947"/>
                  </a:lnTo>
                  <a:lnTo>
                    <a:pt x="470550" y="311124"/>
                  </a:lnTo>
                  <a:lnTo>
                    <a:pt x="475682" y="285301"/>
                  </a:lnTo>
                  <a:lnTo>
                    <a:pt x="489725" y="264339"/>
                  </a:lnTo>
                  <a:lnTo>
                    <a:pt x="510649" y="250271"/>
                  </a:lnTo>
                  <a:lnTo>
                    <a:pt x="536427" y="245130"/>
                  </a:lnTo>
                  <a:lnTo>
                    <a:pt x="614701" y="245130"/>
                  </a:lnTo>
                  <a:lnTo>
                    <a:pt x="609715" y="237705"/>
                  </a:lnTo>
                  <a:lnTo>
                    <a:pt x="576820" y="215535"/>
                  </a:lnTo>
                  <a:lnTo>
                    <a:pt x="536427" y="207418"/>
                  </a:lnTo>
                  <a:close/>
                </a:path>
                <a:path w="640079" h="829944">
                  <a:moveTo>
                    <a:pt x="373223" y="58452"/>
                  </a:moveTo>
                  <a:lnTo>
                    <a:pt x="327502" y="58452"/>
                  </a:lnTo>
                  <a:lnTo>
                    <a:pt x="334090" y="61280"/>
                  </a:lnTo>
                  <a:lnTo>
                    <a:pt x="338795" y="67880"/>
                  </a:lnTo>
                  <a:lnTo>
                    <a:pt x="338796" y="307353"/>
                  </a:lnTo>
                  <a:lnTo>
                    <a:pt x="331090" y="313289"/>
                  </a:lnTo>
                  <a:lnTo>
                    <a:pt x="325150" y="320905"/>
                  </a:lnTo>
                  <a:lnTo>
                    <a:pt x="321326" y="329758"/>
                  </a:lnTo>
                  <a:lnTo>
                    <a:pt x="319974" y="339407"/>
                  </a:lnTo>
                  <a:lnTo>
                    <a:pt x="310386" y="387194"/>
                  </a:lnTo>
                  <a:lnTo>
                    <a:pt x="284212" y="426143"/>
                  </a:lnTo>
                  <a:lnTo>
                    <a:pt x="245333" y="452364"/>
                  </a:lnTo>
                  <a:lnTo>
                    <a:pt x="197631" y="461968"/>
                  </a:lnTo>
                  <a:lnTo>
                    <a:pt x="351809" y="461968"/>
                  </a:lnTo>
                  <a:lnTo>
                    <a:pt x="372675" y="431520"/>
                  </a:lnTo>
                  <a:lnTo>
                    <a:pt x="389380" y="387650"/>
                  </a:lnTo>
                  <a:lnTo>
                    <a:pt x="395262" y="339407"/>
                  </a:lnTo>
                  <a:lnTo>
                    <a:pt x="393909" y="329228"/>
                  </a:lnTo>
                  <a:lnTo>
                    <a:pt x="390086" y="320198"/>
                  </a:lnTo>
                  <a:lnTo>
                    <a:pt x="384145" y="312759"/>
                  </a:lnTo>
                  <a:lnTo>
                    <a:pt x="376440" y="307353"/>
                  </a:lnTo>
                  <a:lnTo>
                    <a:pt x="376439" y="75422"/>
                  </a:lnTo>
                  <a:lnTo>
                    <a:pt x="373223" y="58452"/>
                  </a:lnTo>
                  <a:close/>
                </a:path>
                <a:path w="640079" h="829944">
                  <a:moveTo>
                    <a:pt x="614701" y="245130"/>
                  </a:moveTo>
                  <a:lnTo>
                    <a:pt x="536427" y="245130"/>
                  </a:lnTo>
                  <a:lnTo>
                    <a:pt x="562204" y="250271"/>
                  </a:lnTo>
                  <a:lnTo>
                    <a:pt x="583129" y="264339"/>
                  </a:lnTo>
                  <a:lnTo>
                    <a:pt x="597172" y="285301"/>
                  </a:lnTo>
                  <a:lnTo>
                    <a:pt x="602304" y="311124"/>
                  </a:lnTo>
                  <a:lnTo>
                    <a:pt x="597172" y="336947"/>
                  </a:lnTo>
                  <a:lnTo>
                    <a:pt x="583129" y="357909"/>
                  </a:lnTo>
                  <a:lnTo>
                    <a:pt x="562204" y="371977"/>
                  </a:lnTo>
                  <a:lnTo>
                    <a:pt x="536427" y="377118"/>
                  </a:lnTo>
                  <a:lnTo>
                    <a:pt x="615446" y="377118"/>
                  </a:lnTo>
                  <a:lnTo>
                    <a:pt x="618538" y="374172"/>
                  </a:lnTo>
                  <a:lnTo>
                    <a:pt x="634272" y="344902"/>
                  </a:lnTo>
                  <a:lnTo>
                    <a:pt x="639948" y="311124"/>
                  </a:lnTo>
                  <a:lnTo>
                    <a:pt x="631845" y="270658"/>
                  </a:lnTo>
                  <a:lnTo>
                    <a:pt x="614701" y="245130"/>
                  </a:lnTo>
                  <a:close/>
                </a:path>
                <a:path w="640079" h="829944">
                  <a:moveTo>
                    <a:pt x="134081" y="58452"/>
                  </a:moveTo>
                  <a:lnTo>
                    <a:pt x="67759" y="58452"/>
                  </a:lnTo>
                  <a:lnTo>
                    <a:pt x="72141" y="65478"/>
                  </a:lnTo>
                  <a:lnTo>
                    <a:pt x="78111" y="70826"/>
                  </a:lnTo>
                  <a:lnTo>
                    <a:pt x="85492" y="74228"/>
                  </a:lnTo>
                  <a:lnTo>
                    <a:pt x="94109" y="75422"/>
                  </a:lnTo>
                  <a:lnTo>
                    <a:pt x="103520" y="75422"/>
                  </a:lnTo>
                  <a:lnTo>
                    <a:pt x="118137" y="72446"/>
                  </a:lnTo>
                  <a:lnTo>
                    <a:pt x="130106" y="64344"/>
                  </a:lnTo>
                  <a:lnTo>
                    <a:pt x="134081" y="58452"/>
                  </a:lnTo>
                  <a:close/>
                </a:path>
                <a:path w="640079" h="829944">
                  <a:moveTo>
                    <a:pt x="301151" y="0"/>
                  </a:moveTo>
                  <a:lnTo>
                    <a:pt x="257067" y="23068"/>
                  </a:lnTo>
                  <a:lnTo>
                    <a:pt x="254096" y="37711"/>
                  </a:lnTo>
                  <a:lnTo>
                    <a:pt x="257067" y="52353"/>
                  </a:lnTo>
                  <a:lnTo>
                    <a:pt x="265154" y="64344"/>
                  </a:lnTo>
                  <a:lnTo>
                    <a:pt x="277124" y="72446"/>
                  </a:lnTo>
                  <a:lnTo>
                    <a:pt x="291740" y="75422"/>
                  </a:lnTo>
                  <a:lnTo>
                    <a:pt x="301151" y="75422"/>
                  </a:lnTo>
                  <a:lnTo>
                    <a:pt x="309371" y="74096"/>
                  </a:lnTo>
                  <a:lnTo>
                    <a:pt x="316797" y="70472"/>
                  </a:lnTo>
                  <a:lnTo>
                    <a:pt x="322988" y="65081"/>
                  </a:lnTo>
                  <a:lnTo>
                    <a:pt x="327502" y="58452"/>
                  </a:lnTo>
                  <a:lnTo>
                    <a:pt x="373223" y="58452"/>
                  </a:lnTo>
                  <a:lnTo>
                    <a:pt x="372631" y="55329"/>
                  </a:lnTo>
                  <a:lnTo>
                    <a:pt x="362205" y="38418"/>
                  </a:lnTo>
                  <a:lnTo>
                    <a:pt x="346662" y="26103"/>
                  </a:lnTo>
                  <a:lnTo>
                    <a:pt x="327502" y="19798"/>
                  </a:lnTo>
                  <a:lnTo>
                    <a:pt x="323517" y="11932"/>
                  </a:lnTo>
                  <a:lnTo>
                    <a:pt x="317503" y="5656"/>
                  </a:lnTo>
                  <a:lnTo>
                    <a:pt x="309901" y="1502"/>
                  </a:lnTo>
                  <a:lnTo>
                    <a:pt x="301151" y="0"/>
                  </a:lnTo>
                  <a:close/>
                </a:path>
              </a:pathLst>
            </a:custGeom>
            <a:solidFill>
              <a:srgbClr val="44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0388" y="1649479"/>
              <a:ext cx="94110" cy="94277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/61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36" name="Image 3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E2E27F-146A-E3E7-F229-1676A95A9F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31" y="0"/>
            <a:ext cx="3301569" cy="757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2928620" cy="6269990"/>
            <a:chOff x="338327" y="44196"/>
            <a:chExt cx="2928620" cy="626999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2928366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Frais</a:t>
            </a:r>
            <a:r>
              <a:rPr spc="-80" dirty="0"/>
              <a:t> </a:t>
            </a:r>
            <a:r>
              <a:rPr spc="-10" dirty="0"/>
              <a:t>professionnels	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5520" y="3782695"/>
          <a:ext cx="10970259" cy="2377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315595" indent="-343535">
                        <a:lnSpc>
                          <a:spcPts val="2230"/>
                        </a:lnSpc>
                        <a:buClr>
                          <a:srgbClr val="FF5858"/>
                        </a:buClr>
                        <a:buSzPct val="130000"/>
                        <a:buFont typeface="Wingdings"/>
                        <a:buChar char=""/>
                        <a:tabLst>
                          <a:tab pos="315595" algn="l"/>
                          <a:tab pos="316230" algn="l"/>
                        </a:tabLst>
                      </a:pPr>
                      <a:r>
                        <a:rPr sz="20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20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20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déplacement</a:t>
                      </a:r>
                      <a:r>
                        <a:rPr sz="20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Logement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petit-déjeuner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Paris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départements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Hauts-de-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Seine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(92),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Seine-Saint-Denis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(93)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Val-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de-Marne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Autres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départements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premiers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20,70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70688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74,30€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55,10€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jusqu’au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24e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17,60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R="17068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63,20€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46,80€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24e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jusqu’au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72e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14,50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7068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52,00€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38,60€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406205" y="713231"/>
            <a:ext cx="7907655" cy="1498600"/>
            <a:chOff x="2406205" y="713231"/>
            <a:chExt cx="7907655" cy="1498600"/>
          </a:xfrm>
        </p:grpSpPr>
        <p:sp>
          <p:nvSpPr>
            <p:cNvPr id="9" name="object 9"/>
            <p:cNvSpPr/>
            <p:nvPr/>
          </p:nvSpPr>
          <p:spPr>
            <a:xfrm>
              <a:off x="2410967" y="1770887"/>
              <a:ext cx="7898130" cy="435609"/>
            </a:xfrm>
            <a:custGeom>
              <a:avLst/>
              <a:gdLst/>
              <a:ahLst/>
              <a:cxnLst/>
              <a:rect l="l" t="t" r="r" b="b"/>
              <a:pathLst>
                <a:path w="7898130" h="435610">
                  <a:moveTo>
                    <a:pt x="3948683" y="0"/>
                  </a:moveTo>
                  <a:lnTo>
                    <a:pt x="3948683" y="217804"/>
                  </a:lnTo>
                  <a:lnTo>
                    <a:pt x="7898130" y="217804"/>
                  </a:lnTo>
                  <a:lnTo>
                    <a:pt x="7898130" y="435610"/>
                  </a:lnTo>
                </a:path>
                <a:path w="7898130" h="435610">
                  <a:moveTo>
                    <a:pt x="3948683" y="0"/>
                  </a:moveTo>
                  <a:lnTo>
                    <a:pt x="3948683" y="435610"/>
                  </a:lnTo>
                </a:path>
                <a:path w="7898130" h="435610">
                  <a:moveTo>
                    <a:pt x="3949446" y="0"/>
                  </a:moveTo>
                  <a:lnTo>
                    <a:pt x="3949446" y="217804"/>
                  </a:lnTo>
                  <a:lnTo>
                    <a:pt x="0" y="217804"/>
                  </a:lnTo>
                  <a:lnTo>
                    <a:pt x="0" y="435610"/>
                  </a:lnTo>
                </a:path>
              </a:pathLst>
            </a:custGeom>
            <a:ln w="9525">
              <a:solidFill>
                <a:srgbClr val="61C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0016" y="713231"/>
              <a:ext cx="3314699" cy="11186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95" y="982967"/>
              <a:ext cx="2415540" cy="624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2688" y="733043"/>
              <a:ext cx="3233927" cy="103784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42688" y="733044"/>
            <a:ext cx="3234055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Frais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repas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2355" y="2186939"/>
            <a:ext cx="3743325" cy="1118870"/>
            <a:chOff x="562355" y="2186939"/>
            <a:chExt cx="3743325" cy="111887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23" y="2186939"/>
              <a:ext cx="3595116" cy="11186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355" y="2231123"/>
              <a:ext cx="3742944" cy="1071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795" y="2206751"/>
              <a:ext cx="3514344" cy="103784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53795" y="2206751"/>
            <a:ext cx="3514725" cy="10382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819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Repas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restaurant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salarié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75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déplacement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professionnel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20,70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18659" y="2106167"/>
            <a:ext cx="3726179" cy="1321435"/>
            <a:chOff x="4518659" y="2106167"/>
            <a:chExt cx="3726179" cy="132143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9807" y="2186939"/>
              <a:ext cx="3595116" cy="11186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8659" y="2106167"/>
              <a:ext cx="3726180" cy="13213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2479" y="2206751"/>
              <a:ext cx="3514344" cy="103784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602479" y="2206751"/>
            <a:ext cx="3514725" cy="10382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9695" marR="90170" algn="ctr">
              <a:lnSpc>
                <a:spcPct val="914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Repas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hors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locaux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(mais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au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restaurant)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d’un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salarié en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déplacement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professionnel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10,10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510016" y="2186939"/>
            <a:ext cx="3595370" cy="1118870"/>
            <a:chOff x="8510016" y="2186939"/>
            <a:chExt cx="3595370" cy="111887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0016" y="2186939"/>
              <a:ext cx="3595116" cy="11186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3104" y="2357627"/>
              <a:ext cx="2948940" cy="8183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2688" y="2206751"/>
              <a:ext cx="3514344" cy="103784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52688" y="2206751"/>
            <a:ext cx="3514725" cy="10382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Repas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lieu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2065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7,30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/61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32" name="Image 3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C9A49C-981C-6058-C4FA-7210272CE3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54222"/>
            <a:ext cx="6108700" cy="518541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2000" b="1" spc="-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restaurant</a:t>
            </a:r>
            <a:endParaRPr sz="2000">
              <a:latin typeface="Calibri"/>
              <a:cs typeface="Calibri"/>
            </a:endParaRPr>
          </a:p>
          <a:p>
            <a:pPr marL="756285" marR="6985" lvl="1" indent="-287020" algn="just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 maximum 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 participation patronale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aux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titres-restaurant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7,18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 au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01/01/2024</a:t>
            </a:r>
            <a:endParaRPr sz="1800">
              <a:latin typeface="Calibri"/>
              <a:cs typeface="Calibri"/>
            </a:endParaRPr>
          </a:p>
          <a:p>
            <a:pPr marL="1155065" marR="5080" lvl="2" indent="-2286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participation</a:t>
            </a:r>
            <a:r>
              <a:rPr sz="16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comprise</a:t>
            </a:r>
            <a:r>
              <a:rPr sz="16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entre</a:t>
            </a:r>
            <a:r>
              <a:rPr sz="16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50%</a:t>
            </a:r>
            <a:r>
              <a:rPr sz="16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60%</a:t>
            </a:r>
            <a:r>
              <a:rPr sz="16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valeur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endParaRPr sz="16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5"/>
              </a:spcBef>
              <a:tabLst>
                <a:tab pos="1612265" algn="l"/>
              </a:tabLst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Valeur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maximale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entre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11,97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€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14,36</a:t>
            </a:r>
            <a:r>
              <a:rPr sz="15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7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d’utilisation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journalier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25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endParaRPr sz="1800">
              <a:latin typeface="Calibri"/>
              <a:cs typeface="Calibri"/>
            </a:endParaRPr>
          </a:p>
          <a:p>
            <a:pPr marL="1155065" marR="6985" lvl="2" indent="-2286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d’utilisation</a:t>
            </a:r>
            <a:r>
              <a:rPr sz="16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possible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dimanches</a:t>
            </a:r>
            <a:r>
              <a:rPr sz="16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fériés</a:t>
            </a:r>
            <a:r>
              <a:rPr sz="1600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(hors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dérogations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déjà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admises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code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travail)</a:t>
            </a:r>
            <a:endParaRPr sz="16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118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dérogatoire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31 décembre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2024, les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titres-restaurant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peuvent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utilisés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l’achat</a:t>
            </a:r>
            <a:r>
              <a:rPr sz="1800" spc="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tout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produit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alimentaire, qu’il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 ou non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directement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consommable</a:t>
            </a:r>
            <a:endParaRPr sz="18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  <a:tab pos="1402080" algn="l"/>
                <a:tab pos="2396490" algn="l"/>
                <a:tab pos="2733040" algn="l"/>
                <a:tab pos="3499485" algn="l"/>
                <a:tab pos="3915410" algn="l"/>
                <a:tab pos="4984115" algn="l"/>
                <a:tab pos="540004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	l’exclusion	de	l’alcool,	des	confiseries,	des	produits</a:t>
            </a:r>
            <a:endParaRPr sz="1600">
              <a:latin typeface="Calibri"/>
              <a:cs typeface="Calibri"/>
            </a:endParaRPr>
          </a:p>
          <a:p>
            <a:pPr marL="1155065">
              <a:lnSpc>
                <a:spcPct val="100000"/>
              </a:lnSpc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infantiles</a:t>
            </a:r>
            <a:r>
              <a:rPr sz="16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aliments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animaliers.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" y="44196"/>
            <a:ext cx="2928366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10" dirty="0"/>
              <a:t>Frais</a:t>
            </a:r>
            <a:r>
              <a:rPr spc="-40" dirty="0"/>
              <a:t> </a:t>
            </a:r>
            <a:r>
              <a:rPr spc="-10" dirty="0"/>
              <a:t>professionnels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4552" y="1449324"/>
            <a:ext cx="4104132" cy="41041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D8EF404-4897-1F11-29C3-54D9284A1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187" y="4724400"/>
            <a:ext cx="11463655" cy="2106930"/>
            <a:chOff x="585187" y="4724400"/>
            <a:chExt cx="11463655" cy="2106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187" y="6643922"/>
              <a:ext cx="11463585" cy="1873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0804" y="4724400"/>
              <a:ext cx="1943100" cy="194462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360" y="754222"/>
            <a:ext cx="8340090" cy="382905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Allocations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forfaitaires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télétravail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 dirty="0">
              <a:latin typeface="Calibri"/>
              <a:cs typeface="Calibri"/>
            </a:endParaRPr>
          </a:p>
          <a:p>
            <a:pPr marL="756285" marR="6350" lvl="1" indent="-287020" algn="just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10,70</a:t>
            </a:r>
            <a:r>
              <a:rPr sz="18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8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8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jour</a:t>
            </a:r>
            <a:r>
              <a:rPr sz="18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télétravail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semaine,</a:t>
            </a:r>
            <a:r>
              <a:rPr sz="18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21,40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8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8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jours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semaine,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32,10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semaine…</a:t>
            </a:r>
            <a:endParaRPr sz="18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2,70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télétravail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mois,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mensuelle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59,40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endParaRPr sz="16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FF5858"/>
              </a:buClr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 les indemnités forfaitaires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frais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télétravail prévues par convention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collective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branche,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accord professionnel ou interprofessionnel ou accord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groupe,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elles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 2024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de:</a:t>
            </a:r>
            <a:endParaRPr sz="1800" dirty="0">
              <a:latin typeface="Calibri"/>
              <a:cs typeface="Calibri"/>
            </a:endParaRPr>
          </a:p>
          <a:p>
            <a:pPr marL="1155065" marR="5715" lvl="2" indent="-2286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13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chaque</a:t>
            </a:r>
            <a:r>
              <a:rPr sz="16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journée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télétravail</a:t>
            </a:r>
            <a:r>
              <a:rPr sz="16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effectuée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semaine,</a:t>
            </a:r>
            <a:r>
              <a:rPr sz="16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26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semaine,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39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semaine…</a:t>
            </a:r>
            <a:endParaRPr sz="1600" dirty="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10"/>
              </a:spcBef>
              <a:tabLst>
                <a:tab pos="1612265" algn="l"/>
              </a:tabLst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3,25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€ par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jour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télétravail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mois,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mensuelle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71,50</a:t>
            </a:r>
            <a:r>
              <a:rPr sz="15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60" y="5086603"/>
            <a:ext cx="2675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  <a:tab pos="1594485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Allocation	forfaitaire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2090" y="5086603"/>
            <a:ext cx="5521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6405" algn="l"/>
                <a:tab pos="1076325" algn="l"/>
                <a:tab pos="1984375" algn="l"/>
                <a:tab pos="2531745" algn="l"/>
                <a:tab pos="3286125" algn="l"/>
                <a:tab pos="3959860" algn="l"/>
                <a:tab pos="4495165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	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fr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is	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rel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tifs	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ux	o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ls	issus	d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	n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uvelles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860" y="5219932"/>
            <a:ext cx="5735320" cy="93027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55"/>
              </a:spcBef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technologies</a:t>
            </a:r>
            <a:r>
              <a:rPr sz="2000" b="1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l’information</a:t>
            </a:r>
            <a:r>
              <a:rPr sz="2000" b="1" spc="-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438784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439420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187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: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53,50€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2861310" cy="64084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Frais</a:t>
            </a:r>
            <a:r>
              <a:rPr spc="-40" dirty="0"/>
              <a:t> </a:t>
            </a:r>
            <a:r>
              <a:rPr spc="-10" dirty="0"/>
              <a:t>professionnels	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1283" y="1615439"/>
            <a:ext cx="2037587" cy="20375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/61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69589BA-BD9C-1674-A25F-804B5895A1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430270" cy="6265545"/>
            <a:chOff x="338327" y="44196"/>
            <a:chExt cx="343027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429762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754222"/>
            <a:ext cx="11268075" cy="1631314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Barème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quotités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saisissables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janvier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tous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somme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égale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RSA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personne</a:t>
            </a:r>
            <a:r>
              <a:rPr sz="18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seule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8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laissée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: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607,75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quotité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saisissable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calcule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déduction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faite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Saisie</a:t>
            </a:r>
            <a:r>
              <a:rPr spc="-15" dirty="0"/>
              <a:t> </a:t>
            </a:r>
            <a:r>
              <a:rPr dirty="0"/>
              <a:t>sur</a:t>
            </a:r>
            <a:r>
              <a:rPr spc="-20" dirty="0"/>
              <a:t> </a:t>
            </a:r>
            <a:r>
              <a:rPr spc="-15" dirty="0"/>
              <a:t>rémunération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57072" y="2558542"/>
          <a:ext cx="10944859" cy="3815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2875" marR="1638935" indent="-5206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rémunération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(sans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charge)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610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mensuelle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rémunération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(sans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charge)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174625" indent="1308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Quotité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saisi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370€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364,17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1/20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370€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8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520€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364,17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€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710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1/10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520€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690€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710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057,50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690€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16 820€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057,50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401,67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1/4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820€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20 970€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401,67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747,50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1/3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970€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25 200€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747,50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100,00€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2/3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25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2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100,00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totalité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seuils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déterminés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ci-dessus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doivent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être</a:t>
                      </a:r>
                      <a:r>
                        <a:rPr sz="16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augmentés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d’un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690</a:t>
                      </a:r>
                      <a:r>
                        <a:rPr sz="16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(barème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annuel)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140,83</a:t>
                      </a:r>
                      <a:r>
                        <a:rPr sz="1600" spc="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(barème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mensuel)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débiteur sur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justification.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88843B8-C1FC-0607-410C-60D05318F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6595" y="6599021"/>
            <a:ext cx="2047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Actualité</a:t>
            </a:r>
            <a:r>
              <a:rPr sz="12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12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1242" y="6599021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2/61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8173" y="6599021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©</a:t>
            </a:r>
            <a:r>
              <a:rPr sz="1200" spc="-9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H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7300" y="1260347"/>
            <a:ext cx="6567170" cy="2051685"/>
          </a:xfrm>
          <a:custGeom>
            <a:avLst/>
            <a:gdLst/>
            <a:ahLst/>
            <a:cxnLst/>
            <a:rect l="l" t="t" r="r" b="b"/>
            <a:pathLst>
              <a:path w="6567170" h="2051685">
                <a:moveTo>
                  <a:pt x="0" y="2051303"/>
                </a:moveTo>
                <a:lnTo>
                  <a:pt x="6566916" y="2051303"/>
                </a:lnTo>
                <a:lnTo>
                  <a:pt x="6566916" y="0"/>
                </a:lnTo>
                <a:lnTo>
                  <a:pt x="0" y="0"/>
                </a:lnTo>
                <a:lnTo>
                  <a:pt x="0" y="2051303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09723" y="1719453"/>
            <a:ext cx="3702050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760"/>
              </a:lnSpc>
              <a:spcBef>
                <a:spcPts val="100"/>
              </a:spcBef>
            </a:pP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400" b="1" spc="-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paramètres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ts val="2630"/>
              </a:lnSpc>
              <a:spcBef>
                <a:spcPts val="175"/>
              </a:spcBef>
            </a:pP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92F41"/>
                </a:solidFill>
                <a:latin typeface="Calibri"/>
                <a:cs typeface="Calibri"/>
              </a:rPr>
              <a:t>paie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24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2400" b="1" spc="-15" baseline="24305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2400" b="1" spc="262" baseline="24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24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92F41"/>
                </a:solidFill>
                <a:latin typeface="Calibri"/>
                <a:cs typeface="Calibri"/>
              </a:rPr>
              <a:t>2024 </a:t>
            </a:r>
            <a:r>
              <a:rPr sz="2400" b="1" spc="-5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92F41"/>
                </a:solidFill>
                <a:latin typeface="Calibri"/>
                <a:cs typeface="Calibri"/>
              </a:rPr>
              <a:t>Pages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3 à</a:t>
            </a:r>
            <a:r>
              <a:rPr sz="2400" b="1" spc="-5" dirty="0">
                <a:solidFill>
                  <a:srgbClr val="492F41"/>
                </a:solidFill>
                <a:latin typeface="Calibri"/>
                <a:cs typeface="Calibri"/>
              </a:rPr>
              <a:t> 41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2566" y="951230"/>
            <a:ext cx="1461135" cy="2180590"/>
            <a:chOff x="972566" y="951230"/>
            <a:chExt cx="1461135" cy="2180590"/>
          </a:xfrm>
        </p:grpSpPr>
        <p:sp>
          <p:nvSpPr>
            <p:cNvPr id="10" name="object 10"/>
            <p:cNvSpPr/>
            <p:nvPr/>
          </p:nvSpPr>
          <p:spPr>
            <a:xfrm>
              <a:off x="985266" y="1201786"/>
              <a:ext cx="1435735" cy="1687830"/>
            </a:xfrm>
            <a:custGeom>
              <a:avLst/>
              <a:gdLst/>
              <a:ahLst/>
              <a:cxnLst/>
              <a:rect l="l" t="t" r="r" b="b"/>
              <a:pathLst>
                <a:path w="1435735" h="1687830">
                  <a:moveTo>
                    <a:pt x="720949" y="0"/>
                  </a:moveTo>
                  <a:lnTo>
                    <a:pt x="672518" y="1335"/>
                  </a:lnTo>
                  <a:lnTo>
                    <a:pt x="625451" y="5296"/>
                  </a:lnTo>
                  <a:lnTo>
                    <a:pt x="579155" y="11809"/>
                  </a:lnTo>
                  <a:lnTo>
                    <a:pt x="533700" y="20804"/>
                  </a:lnTo>
                  <a:lnTo>
                    <a:pt x="489157" y="32209"/>
                  </a:lnTo>
                  <a:lnTo>
                    <a:pt x="445598" y="45954"/>
                  </a:lnTo>
                  <a:lnTo>
                    <a:pt x="403093" y="61967"/>
                  </a:lnTo>
                  <a:lnTo>
                    <a:pt x="361714" y="80177"/>
                  </a:lnTo>
                  <a:lnTo>
                    <a:pt x="321531" y="100512"/>
                  </a:lnTo>
                  <a:lnTo>
                    <a:pt x="282615" y="122901"/>
                  </a:lnTo>
                  <a:lnTo>
                    <a:pt x="245038" y="147274"/>
                  </a:lnTo>
                  <a:lnTo>
                    <a:pt x="208871" y="173558"/>
                  </a:lnTo>
                  <a:lnTo>
                    <a:pt x="174069" y="201787"/>
                  </a:lnTo>
                  <a:lnTo>
                    <a:pt x="140949" y="231679"/>
                  </a:lnTo>
                  <a:lnTo>
                    <a:pt x="109451" y="263267"/>
                  </a:lnTo>
                  <a:lnTo>
                    <a:pt x="79647" y="296480"/>
                  </a:lnTo>
                  <a:lnTo>
                    <a:pt x="51606" y="331247"/>
                  </a:lnTo>
                  <a:lnTo>
                    <a:pt x="25401" y="367498"/>
                  </a:lnTo>
                  <a:lnTo>
                    <a:pt x="1140" y="405094"/>
                  </a:lnTo>
                  <a:lnTo>
                    <a:pt x="0" y="1280619"/>
                  </a:lnTo>
                  <a:lnTo>
                    <a:pt x="1140" y="1282611"/>
                  </a:lnTo>
                  <a:lnTo>
                    <a:pt x="25450" y="1320283"/>
                  </a:lnTo>
                  <a:lnTo>
                    <a:pt x="51667" y="1356540"/>
                  </a:lnTo>
                  <a:lnTo>
                    <a:pt x="79720" y="1391314"/>
                  </a:lnTo>
                  <a:lnTo>
                    <a:pt x="109538" y="1424532"/>
                  </a:lnTo>
                  <a:lnTo>
                    <a:pt x="141050" y="1456123"/>
                  </a:lnTo>
                  <a:lnTo>
                    <a:pt x="174185" y="1486017"/>
                  </a:lnTo>
                  <a:lnTo>
                    <a:pt x="208871" y="1514140"/>
                  </a:lnTo>
                  <a:lnTo>
                    <a:pt x="245038" y="1540424"/>
                  </a:lnTo>
                  <a:lnTo>
                    <a:pt x="282615" y="1564796"/>
                  </a:lnTo>
                  <a:lnTo>
                    <a:pt x="321531" y="1587184"/>
                  </a:lnTo>
                  <a:lnTo>
                    <a:pt x="361714" y="1607519"/>
                  </a:lnTo>
                  <a:lnTo>
                    <a:pt x="403093" y="1625728"/>
                  </a:lnTo>
                  <a:lnTo>
                    <a:pt x="445598" y="1641740"/>
                  </a:lnTo>
                  <a:lnTo>
                    <a:pt x="489157" y="1655484"/>
                  </a:lnTo>
                  <a:lnTo>
                    <a:pt x="533700" y="1666889"/>
                  </a:lnTo>
                  <a:lnTo>
                    <a:pt x="579155" y="1675884"/>
                  </a:lnTo>
                  <a:lnTo>
                    <a:pt x="625452" y="1682397"/>
                  </a:lnTo>
                  <a:lnTo>
                    <a:pt x="672518" y="1686357"/>
                  </a:lnTo>
                  <a:lnTo>
                    <a:pt x="720284" y="1687692"/>
                  </a:lnTo>
                  <a:lnTo>
                    <a:pt x="768048" y="1686357"/>
                  </a:lnTo>
                  <a:lnTo>
                    <a:pt x="815113" y="1682397"/>
                  </a:lnTo>
                  <a:lnTo>
                    <a:pt x="861409" y="1675884"/>
                  </a:lnTo>
                  <a:lnTo>
                    <a:pt x="906865" y="1666889"/>
                  </a:lnTo>
                  <a:lnTo>
                    <a:pt x="951408" y="1655484"/>
                  </a:lnTo>
                  <a:lnTo>
                    <a:pt x="994968" y="1641740"/>
                  </a:lnTo>
                  <a:lnTo>
                    <a:pt x="1037475" y="1625728"/>
                  </a:lnTo>
                  <a:lnTo>
                    <a:pt x="1078856" y="1607519"/>
                  </a:lnTo>
                  <a:lnTo>
                    <a:pt x="1119041" y="1587184"/>
                  </a:lnTo>
                  <a:lnTo>
                    <a:pt x="1157959" y="1564796"/>
                  </a:lnTo>
                  <a:lnTo>
                    <a:pt x="1195539" y="1540424"/>
                  </a:lnTo>
                  <a:lnTo>
                    <a:pt x="1231709" y="1514141"/>
                  </a:lnTo>
                  <a:lnTo>
                    <a:pt x="1266398" y="1486017"/>
                  </a:lnTo>
                  <a:lnTo>
                    <a:pt x="1299536" y="1456124"/>
                  </a:lnTo>
                  <a:lnTo>
                    <a:pt x="1331052" y="1424532"/>
                  </a:lnTo>
                  <a:lnTo>
                    <a:pt x="1360873" y="1391314"/>
                  </a:lnTo>
                  <a:lnTo>
                    <a:pt x="1388929" y="1356541"/>
                  </a:lnTo>
                  <a:lnTo>
                    <a:pt x="1415150" y="1320283"/>
                  </a:lnTo>
                  <a:lnTo>
                    <a:pt x="1435608" y="1288586"/>
                  </a:lnTo>
                  <a:lnTo>
                    <a:pt x="1435608" y="1202035"/>
                  </a:lnTo>
                  <a:lnTo>
                    <a:pt x="684565" y="1202035"/>
                  </a:lnTo>
                  <a:lnTo>
                    <a:pt x="684565" y="657609"/>
                  </a:lnTo>
                  <a:lnTo>
                    <a:pt x="519728" y="657609"/>
                  </a:lnTo>
                  <a:lnTo>
                    <a:pt x="519728" y="555071"/>
                  </a:lnTo>
                  <a:lnTo>
                    <a:pt x="528718" y="552488"/>
                  </a:lnTo>
                  <a:lnTo>
                    <a:pt x="537292" y="549905"/>
                  </a:lnTo>
                  <a:lnTo>
                    <a:pt x="583021" y="534408"/>
                  </a:lnTo>
                  <a:lnTo>
                    <a:pt x="627172" y="516062"/>
                  </a:lnTo>
                  <a:lnTo>
                    <a:pt x="641882" y="510060"/>
                  </a:lnTo>
                  <a:lnTo>
                    <a:pt x="677340" y="491572"/>
                  </a:lnTo>
                  <a:lnTo>
                    <a:pt x="684449" y="487736"/>
                  </a:lnTo>
                  <a:lnTo>
                    <a:pt x="691524" y="483795"/>
                  </a:lnTo>
                  <a:lnTo>
                    <a:pt x="698564" y="479751"/>
                  </a:lnTo>
                  <a:lnTo>
                    <a:pt x="706290" y="475609"/>
                  </a:lnTo>
                  <a:lnTo>
                    <a:pt x="713951" y="471266"/>
                  </a:lnTo>
                  <a:lnTo>
                    <a:pt x="721547" y="466722"/>
                  </a:lnTo>
                  <a:lnTo>
                    <a:pt x="736614" y="457241"/>
                  </a:lnTo>
                  <a:lnTo>
                    <a:pt x="744220" y="452700"/>
                  </a:lnTo>
                  <a:lnTo>
                    <a:pt x="751894" y="448353"/>
                  </a:lnTo>
                  <a:lnTo>
                    <a:pt x="759641" y="444201"/>
                  </a:lnTo>
                  <a:lnTo>
                    <a:pt x="1435608" y="444201"/>
                  </a:lnTo>
                  <a:lnTo>
                    <a:pt x="1435608" y="398845"/>
                  </a:lnTo>
                  <a:lnTo>
                    <a:pt x="1389126" y="331163"/>
                  </a:lnTo>
                  <a:lnTo>
                    <a:pt x="1361080" y="296389"/>
                  </a:lnTo>
                  <a:lnTo>
                    <a:pt x="1331268" y="263170"/>
                  </a:lnTo>
                  <a:lnTo>
                    <a:pt x="1299762" y="231577"/>
                  </a:lnTo>
                  <a:lnTo>
                    <a:pt x="1266761" y="201788"/>
                  </a:lnTo>
                  <a:lnTo>
                    <a:pt x="1232095" y="173664"/>
                  </a:lnTo>
                  <a:lnTo>
                    <a:pt x="1195950" y="147380"/>
                  </a:lnTo>
                  <a:lnTo>
                    <a:pt x="1158394" y="123006"/>
                  </a:lnTo>
                  <a:lnTo>
                    <a:pt x="1119501" y="100613"/>
                  </a:lnTo>
                  <a:lnTo>
                    <a:pt x="1079340" y="80274"/>
                  </a:lnTo>
                  <a:lnTo>
                    <a:pt x="1037982" y="62058"/>
                  </a:lnTo>
                  <a:lnTo>
                    <a:pt x="995499" y="46037"/>
                  </a:lnTo>
                  <a:lnTo>
                    <a:pt x="951962" y="32283"/>
                  </a:lnTo>
                  <a:lnTo>
                    <a:pt x="907442" y="20866"/>
                  </a:lnTo>
                  <a:lnTo>
                    <a:pt x="862009" y="11858"/>
                  </a:lnTo>
                  <a:lnTo>
                    <a:pt x="815735" y="5330"/>
                  </a:lnTo>
                  <a:lnTo>
                    <a:pt x="768691" y="1354"/>
                  </a:lnTo>
                  <a:lnTo>
                    <a:pt x="720949" y="0"/>
                  </a:lnTo>
                  <a:close/>
                </a:path>
                <a:path w="1435735" h="1687830">
                  <a:moveTo>
                    <a:pt x="1435608" y="444201"/>
                  </a:moveTo>
                  <a:lnTo>
                    <a:pt x="812611" y="444201"/>
                  </a:lnTo>
                  <a:lnTo>
                    <a:pt x="812611" y="1202035"/>
                  </a:lnTo>
                  <a:lnTo>
                    <a:pt x="1435608" y="1202035"/>
                  </a:lnTo>
                  <a:lnTo>
                    <a:pt x="1435608" y="444201"/>
                  </a:lnTo>
                  <a:close/>
                </a:path>
                <a:path w="1435735" h="1687830">
                  <a:moveTo>
                    <a:pt x="684565" y="589010"/>
                  </a:moveTo>
                  <a:lnTo>
                    <a:pt x="650323" y="610395"/>
                  </a:lnTo>
                  <a:lnTo>
                    <a:pt x="613181" y="628836"/>
                  </a:lnTo>
                  <a:lnTo>
                    <a:pt x="569761" y="643982"/>
                  </a:lnTo>
                  <a:lnTo>
                    <a:pt x="519728" y="657609"/>
                  </a:lnTo>
                  <a:lnTo>
                    <a:pt x="684565" y="657609"/>
                  </a:lnTo>
                  <a:lnTo>
                    <a:pt x="684565" y="589010"/>
                  </a:lnTo>
                  <a:close/>
                </a:path>
              </a:pathLst>
            </a:custGeom>
            <a:solidFill>
              <a:srgbClr val="C0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5266" y="963930"/>
              <a:ext cx="1435735" cy="2155190"/>
            </a:xfrm>
            <a:custGeom>
              <a:avLst/>
              <a:gdLst/>
              <a:ahLst/>
              <a:cxnLst/>
              <a:rect l="l" t="t" r="r" b="b"/>
              <a:pathLst>
                <a:path w="1435735" h="2155190">
                  <a:moveTo>
                    <a:pt x="0" y="2154936"/>
                  </a:moveTo>
                  <a:lnTo>
                    <a:pt x="1435608" y="2154936"/>
                  </a:lnTo>
                  <a:lnTo>
                    <a:pt x="1435608" y="0"/>
                  </a:lnTo>
                  <a:lnTo>
                    <a:pt x="0" y="0"/>
                  </a:lnTo>
                  <a:lnTo>
                    <a:pt x="0" y="21549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57300" y="3843528"/>
            <a:ext cx="6567170" cy="2051685"/>
          </a:xfrm>
          <a:custGeom>
            <a:avLst/>
            <a:gdLst/>
            <a:ahLst/>
            <a:cxnLst/>
            <a:rect l="l" t="t" r="r" b="b"/>
            <a:pathLst>
              <a:path w="6567170" h="2051685">
                <a:moveTo>
                  <a:pt x="0" y="2051304"/>
                </a:moveTo>
                <a:lnTo>
                  <a:pt x="6566916" y="2051304"/>
                </a:lnTo>
                <a:lnTo>
                  <a:pt x="6566916" y="0"/>
                </a:lnTo>
                <a:lnTo>
                  <a:pt x="0" y="0"/>
                </a:lnTo>
                <a:lnTo>
                  <a:pt x="0" y="2051304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35123" y="4469968"/>
            <a:ext cx="287972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4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92F41"/>
                </a:solidFill>
                <a:latin typeface="Calibri"/>
                <a:cs typeface="Calibri"/>
              </a:rPr>
              <a:t>autres</a:t>
            </a:r>
            <a:r>
              <a:rPr sz="24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92F41"/>
                </a:solidFill>
                <a:latin typeface="Calibri"/>
                <a:cs typeface="Calibri"/>
              </a:rPr>
              <a:t>dispositions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sz="2400" b="1" spc="-20" dirty="0">
                <a:solidFill>
                  <a:srgbClr val="492F41"/>
                </a:solidFill>
                <a:latin typeface="Calibri"/>
                <a:cs typeface="Calibri"/>
              </a:rPr>
              <a:t>Pages</a:t>
            </a:r>
            <a:r>
              <a:rPr sz="24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42</a:t>
            </a:r>
            <a:r>
              <a:rPr sz="24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24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2F41"/>
                </a:solidFill>
                <a:latin typeface="Calibri"/>
                <a:cs typeface="Calibri"/>
              </a:rPr>
              <a:t>60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2566" y="3534409"/>
            <a:ext cx="1461135" cy="2180590"/>
            <a:chOff x="972566" y="3534409"/>
            <a:chExt cx="1461135" cy="2180590"/>
          </a:xfrm>
        </p:grpSpPr>
        <p:sp>
          <p:nvSpPr>
            <p:cNvPr id="15" name="object 15"/>
            <p:cNvSpPr/>
            <p:nvPr/>
          </p:nvSpPr>
          <p:spPr>
            <a:xfrm>
              <a:off x="985266" y="3784966"/>
              <a:ext cx="1435735" cy="1687830"/>
            </a:xfrm>
            <a:custGeom>
              <a:avLst/>
              <a:gdLst/>
              <a:ahLst/>
              <a:cxnLst/>
              <a:rect l="l" t="t" r="r" b="b"/>
              <a:pathLst>
                <a:path w="1435735" h="1687829">
                  <a:moveTo>
                    <a:pt x="720912" y="0"/>
                  </a:moveTo>
                  <a:lnTo>
                    <a:pt x="720284" y="0"/>
                  </a:lnTo>
                  <a:lnTo>
                    <a:pt x="672518" y="1335"/>
                  </a:lnTo>
                  <a:lnTo>
                    <a:pt x="625451" y="5296"/>
                  </a:lnTo>
                  <a:lnTo>
                    <a:pt x="579155" y="11809"/>
                  </a:lnTo>
                  <a:lnTo>
                    <a:pt x="533700" y="20804"/>
                  </a:lnTo>
                  <a:lnTo>
                    <a:pt x="489157" y="32209"/>
                  </a:lnTo>
                  <a:lnTo>
                    <a:pt x="445598" y="45954"/>
                  </a:lnTo>
                  <a:lnTo>
                    <a:pt x="403093" y="61967"/>
                  </a:lnTo>
                  <a:lnTo>
                    <a:pt x="361714" y="80177"/>
                  </a:lnTo>
                  <a:lnTo>
                    <a:pt x="321531" y="100512"/>
                  </a:lnTo>
                  <a:lnTo>
                    <a:pt x="282615" y="122901"/>
                  </a:lnTo>
                  <a:lnTo>
                    <a:pt x="245038" y="147274"/>
                  </a:lnTo>
                  <a:lnTo>
                    <a:pt x="208871" y="173558"/>
                  </a:lnTo>
                  <a:lnTo>
                    <a:pt x="174061" y="201795"/>
                  </a:lnTo>
                  <a:lnTo>
                    <a:pt x="140940" y="231688"/>
                  </a:lnTo>
                  <a:lnTo>
                    <a:pt x="109442" y="263276"/>
                  </a:lnTo>
                  <a:lnTo>
                    <a:pt x="79638" y="296491"/>
                  </a:lnTo>
                  <a:lnTo>
                    <a:pt x="51598" y="331259"/>
                  </a:lnTo>
                  <a:lnTo>
                    <a:pt x="25393" y="367511"/>
                  </a:lnTo>
                  <a:lnTo>
                    <a:pt x="1140" y="405094"/>
                  </a:lnTo>
                  <a:lnTo>
                    <a:pt x="0" y="1280619"/>
                  </a:lnTo>
                  <a:lnTo>
                    <a:pt x="1140" y="1282612"/>
                  </a:lnTo>
                  <a:lnTo>
                    <a:pt x="25450" y="1320283"/>
                  </a:lnTo>
                  <a:lnTo>
                    <a:pt x="51667" y="1356541"/>
                  </a:lnTo>
                  <a:lnTo>
                    <a:pt x="79720" y="1391314"/>
                  </a:lnTo>
                  <a:lnTo>
                    <a:pt x="109538" y="1424532"/>
                  </a:lnTo>
                  <a:lnTo>
                    <a:pt x="141050" y="1456123"/>
                  </a:lnTo>
                  <a:lnTo>
                    <a:pt x="174185" y="1486017"/>
                  </a:lnTo>
                  <a:lnTo>
                    <a:pt x="208871" y="1514141"/>
                  </a:lnTo>
                  <a:lnTo>
                    <a:pt x="245038" y="1540424"/>
                  </a:lnTo>
                  <a:lnTo>
                    <a:pt x="282615" y="1564796"/>
                  </a:lnTo>
                  <a:lnTo>
                    <a:pt x="321531" y="1587184"/>
                  </a:lnTo>
                  <a:lnTo>
                    <a:pt x="361714" y="1607519"/>
                  </a:lnTo>
                  <a:lnTo>
                    <a:pt x="403093" y="1625728"/>
                  </a:lnTo>
                  <a:lnTo>
                    <a:pt x="445598" y="1641740"/>
                  </a:lnTo>
                  <a:lnTo>
                    <a:pt x="489157" y="1655484"/>
                  </a:lnTo>
                  <a:lnTo>
                    <a:pt x="533700" y="1666889"/>
                  </a:lnTo>
                  <a:lnTo>
                    <a:pt x="579155" y="1675884"/>
                  </a:lnTo>
                  <a:lnTo>
                    <a:pt x="625452" y="1682397"/>
                  </a:lnTo>
                  <a:lnTo>
                    <a:pt x="672518" y="1686357"/>
                  </a:lnTo>
                  <a:lnTo>
                    <a:pt x="720284" y="1687692"/>
                  </a:lnTo>
                  <a:lnTo>
                    <a:pt x="768048" y="1686357"/>
                  </a:lnTo>
                  <a:lnTo>
                    <a:pt x="815113" y="1682397"/>
                  </a:lnTo>
                  <a:lnTo>
                    <a:pt x="861409" y="1675884"/>
                  </a:lnTo>
                  <a:lnTo>
                    <a:pt x="906865" y="1666889"/>
                  </a:lnTo>
                  <a:lnTo>
                    <a:pt x="951408" y="1655484"/>
                  </a:lnTo>
                  <a:lnTo>
                    <a:pt x="994968" y="1641740"/>
                  </a:lnTo>
                  <a:lnTo>
                    <a:pt x="1037475" y="1625728"/>
                  </a:lnTo>
                  <a:lnTo>
                    <a:pt x="1078856" y="1607519"/>
                  </a:lnTo>
                  <a:lnTo>
                    <a:pt x="1119041" y="1587184"/>
                  </a:lnTo>
                  <a:lnTo>
                    <a:pt x="1157959" y="1564796"/>
                  </a:lnTo>
                  <a:lnTo>
                    <a:pt x="1195539" y="1540424"/>
                  </a:lnTo>
                  <a:lnTo>
                    <a:pt x="1231709" y="1514141"/>
                  </a:lnTo>
                  <a:lnTo>
                    <a:pt x="1266398" y="1486017"/>
                  </a:lnTo>
                  <a:lnTo>
                    <a:pt x="1299536" y="1456123"/>
                  </a:lnTo>
                  <a:lnTo>
                    <a:pt x="1331052" y="1424532"/>
                  </a:lnTo>
                  <a:lnTo>
                    <a:pt x="1360873" y="1391314"/>
                  </a:lnTo>
                  <a:lnTo>
                    <a:pt x="1388929" y="1356541"/>
                  </a:lnTo>
                  <a:lnTo>
                    <a:pt x="1415150" y="1320283"/>
                  </a:lnTo>
                  <a:lnTo>
                    <a:pt x="1435608" y="1222235"/>
                  </a:lnTo>
                  <a:lnTo>
                    <a:pt x="479650" y="1222235"/>
                  </a:lnTo>
                  <a:lnTo>
                    <a:pt x="479650" y="1151414"/>
                  </a:lnTo>
                  <a:lnTo>
                    <a:pt x="483411" y="1107282"/>
                  </a:lnTo>
                  <a:lnTo>
                    <a:pt x="495829" y="1064762"/>
                  </a:lnTo>
                  <a:lnTo>
                    <a:pt x="515203" y="1027400"/>
                  </a:lnTo>
                  <a:lnTo>
                    <a:pt x="540339" y="993663"/>
                  </a:lnTo>
                  <a:lnTo>
                    <a:pt x="571679" y="961685"/>
                  </a:lnTo>
                  <a:lnTo>
                    <a:pt x="606219" y="933192"/>
                  </a:lnTo>
                  <a:lnTo>
                    <a:pt x="645239" y="905532"/>
                  </a:lnTo>
                  <a:lnTo>
                    <a:pt x="705103" y="867325"/>
                  </a:lnTo>
                  <a:lnTo>
                    <a:pt x="722546" y="855314"/>
                  </a:lnTo>
                  <a:lnTo>
                    <a:pt x="755874" y="829173"/>
                  </a:lnTo>
                  <a:lnTo>
                    <a:pt x="789064" y="794866"/>
                  </a:lnTo>
                  <a:lnTo>
                    <a:pt x="811646" y="759307"/>
                  </a:lnTo>
                  <a:lnTo>
                    <a:pt x="823013" y="721384"/>
                  </a:lnTo>
                  <a:lnTo>
                    <a:pt x="826241" y="681383"/>
                  </a:lnTo>
                  <a:lnTo>
                    <a:pt x="825788" y="669759"/>
                  </a:lnTo>
                  <a:lnTo>
                    <a:pt x="824406" y="658227"/>
                  </a:lnTo>
                  <a:lnTo>
                    <a:pt x="822205" y="647370"/>
                  </a:lnTo>
                  <a:lnTo>
                    <a:pt x="519395" y="647370"/>
                  </a:lnTo>
                  <a:lnTo>
                    <a:pt x="519395" y="532279"/>
                  </a:lnTo>
                  <a:lnTo>
                    <a:pt x="561145" y="501356"/>
                  </a:lnTo>
                  <a:lnTo>
                    <a:pt x="608767" y="480640"/>
                  </a:lnTo>
                  <a:lnTo>
                    <a:pt x="663600" y="468718"/>
                  </a:lnTo>
                  <a:lnTo>
                    <a:pt x="719582" y="465087"/>
                  </a:lnTo>
                  <a:lnTo>
                    <a:pt x="1435608" y="465087"/>
                  </a:lnTo>
                  <a:lnTo>
                    <a:pt x="1435608" y="398868"/>
                  </a:lnTo>
                  <a:lnTo>
                    <a:pt x="1389109" y="331163"/>
                  </a:lnTo>
                  <a:lnTo>
                    <a:pt x="1361061" y="296388"/>
                  </a:lnTo>
                  <a:lnTo>
                    <a:pt x="1331247" y="263169"/>
                  </a:lnTo>
                  <a:lnTo>
                    <a:pt x="1299740" y="231577"/>
                  </a:lnTo>
                  <a:lnTo>
                    <a:pt x="1266747" y="201795"/>
                  </a:lnTo>
                  <a:lnTo>
                    <a:pt x="1232080" y="173671"/>
                  </a:lnTo>
                  <a:lnTo>
                    <a:pt x="1195933" y="147386"/>
                  </a:lnTo>
                  <a:lnTo>
                    <a:pt x="1158376" y="123011"/>
                  </a:lnTo>
                  <a:lnTo>
                    <a:pt x="1119480" y="100618"/>
                  </a:lnTo>
                  <a:lnTo>
                    <a:pt x="1079318" y="80277"/>
                  </a:lnTo>
                  <a:lnTo>
                    <a:pt x="1037958" y="62060"/>
                  </a:lnTo>
                  <a:lnTo>
                    <a:pt x="995473" y="46039"/>
                  </a:lnTo>
                  <a:lnTo>
                    <a:pt x="951935" y="32284"/>
                  </a:lnTo>
                  <a:lnTo>
                    <a:pt x="907412" y="20867"/>
                  </a:lnTo>
                  <a:lnTo>
                    <a:pt x="861978" y="11859"/>
                  </a:lnTo>
                  <a:lnTo>
                    <a:pt x="815702" y="5330"/>
                  </a:lnTo>
                  <a:lnTo>
                    <a:pt x="768656" y="1354"/>
                  </a:lnTo>
                  <a:lnTo>
                    <a:pt x="720912" y="0"/>
                  </a:lnTo>
                  <a:close/>
                </a:path>
                <a:path w="1435735" h="1687829">
                  <a:moveTo>
                    <a:pt x="1435608" y="465087"/>
                  </a:moveTo>
                  <a:lnTo>
                    <a:pt x="719582" y="465087"/>
                  </a:lnTo>
                  <a:lnTo>
                    <a:pt x="742002" y="465813"/>
                  </a:lnTo>
                  <a:lnTo>
                    <a:pt x="764259" y="468287"/>
                  </a:lnTo>
                  <a:lnTo>
                    <a:pt x="807883" y="478418"/>
                  </a:lnTo>
                  <a:lnTo>
                    <a:pt x="845786" y="494341"/>
                  </a:lnTo>
                  <a:lnTo>
                    <a:pt x="880004" y="517152"/>
                  </a:lnTo>
                  <a:lnTo>
                    <a:pt x="907886" y="546105"/>
                  </a:lnTo>
                  <a:lnTo>
                    <a:pt x="928578" y="580585"/>
                  </a:lnTo>
                  <a:lnTo>
                    <a:pt x="942208" y="622932"/>
                  </a:lnTo>
                  <a:lnTo>
                    <a:pt x="946309" y="667237"/>
                  </a:lnTo>
                  <a:lnTo>
                    <a:pt x="945881" y="687338"/>
                  </a:lnTo>
                  <a:lnTo>
                    <a:pt x="941252" y="727227"/>
                  </a:lnTo>
                  <a:lnTo>
                    <a:pt x="931637" y="764997"/>
                  </a:lnTo>
                  <a:lnTo>
                    <a:pt x="906748" y="815749"/>
                  </a:lnTo>
                  <a:lnTo>
                    <a:pt x="881450" y="848938"/>
                  </a:lnTo>
                  <a:lnTo>
                    <a:pt x="851968" y="878460"/>
                  </a:lnTo>
                  <a:lnTo>
                    <a:pt x="811974" y="910719"/>
                  </a:lnTo>
                  <a:lnTo>
                    <a:pt x="769541" y="939672"/>
                  </a:lnTo>
                  <a:lnTo>
                    <a:pt x="750218" y="951993"/>
                  </a:lnTo>
                  <a:lnTo>
                    <a:pt x="732002" y="963849"/>
                  </a:lnTo>
                  <a:lnTo>
                    <a:pt x="698897" y="986164"/>
                  </a:lnTo>
                  <a:lnTo>
                    <a:pt x="658764" y="1017188"/>
                  </a:lnTo>
                  <a:lnTo>
                    <a:pt x="628019" y="1048929"/>
                  </a:lnTo>
                  <a:lnTo>
                    <a:pt x="608619" y="1084009"/>
                  </a:lnTo>
                  <a:lnTo>
                    <a:pt x="602451" y="1121919"/>
                  </a:lnTo>
                  <a:lnTo>
                    <a:pt x="960825" y="1121919"/>
                  </a:lnTo>
                  <a:lnTo>
                    <a:pt x="960918" y="1222235"/>
                  </a:lnTo>
                  <a:lnTo>
                    <a:pt x="1435608" y="1222235"/>
                  </a:lnTo>
                  <a:lnTo>
                    <a:pt x="1435608" y="465087"/>
                  </a:lnTo>
                  <a:close/>
                </a:path>
                <a:path w="1435735" h="1687829">
                  <a:moveTo>
                    <a:pt x="708500" y="560330"/>
                  </a:moveTo>
                  <a:lnTo>
                    <a:pt x="657073" y="566218"/>
                  </a:lnTo>
                  <a:lnTo>
                    <a:pt x="608416" y="583937"/>
                  </a:lnTo>
                  <a:lnTo>
                    <a:pt x="561558" y="612342"/>
                  </a:lnTo>
                  <a:lnTo>
                    <a:pt x="519395" y="647370"/>
                  </a:lnTo>
                  <a:lnTo>
                    <a:pt x="822205" y="647370"/>
                  </a:lnTo>
                  <a:lnTo>
                    <a:pt x="804005" y="605775"/>
                  </a:lnTo>
                  <a:lnTo>
                    <a:pt x="770632" y="575365"/>
                  </a:lnTo>
                  <a:lnTo>
                    <a:pt x="721809" y="560753"/>
                  </a:lnTo>
                  <a:lnTo>
                    <a:pt x="708500" y="560330"/>
                  </a:lnTo>
                  <a:close/>
                </a:path>
              </a:pathLst>
            </a:custGeom>
            <a:solidFill>
              <a:srgbClr val="FFC8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5266" y="3547109"/>
              <a:ext cx="1435735" cy="2155190"/>
            </a:xfrm>
            <a:custGeom>
              <a:avLst/>
              <a:gdLst/>
              <a:ahLst/>
              <a:cxnLst/>
              <a:rect l="l" t="t" r="r" b="b"/>
              <a:pathLst>
                <a:path w="1435735" h="2155190">
                  <a:moveTo>
                    <a:pt x="0" y="2154936"/>
                  </a:moveTo>
                  <a:lnTo>
                    <a:pt x="1435608" y="2154936"/>
                  </a:lnTo>
                  <a:lnTo>
                    <a:pt x="1435608" y="0"/>
                  </a:lnTo>
                  <a:lnTo>
                    <a:pt x="0" y="0"/>
                  </a:lnTo>
                  <a:lnTo>
                    <a:pt x="0" y="21549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2661666" cy="64084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Sommaire</a:t>
            </a:r>
            <a:r>
              <a:rPr spc="-70" dirty="0"/>
              <a:t> </a:t>
            </a:r>
            <a:r>
              <a:rPr spc="-15" dirty="0"/>
              <a:t>général	</a:t>
            </a: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0623" y="1700783"/>
            <a:ext cx="4021835" cy="4023360"/>
          </a:xfrm>
          <a:prstGeom prst="rect">
            <a:avLst/>
          </a:prstGeom>
        </p:spPr>
      </p:pic>
      <p:pic>
        <p:nvPicPr>
          <p:cNvPr id="20" name="Image 1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3CCF092-6704-D73F-B3FD-03D8285108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1560" y="610753"/>
            <a:ext cx="11369675" cy="552831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employeurs</a:t>
            </a:r>
            <a:r>
              <a:rPr sz="19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bénéficient</a:t>
            </a:r>
            <a:r>
              <a:rPr sz="1900" b="1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d’une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900" b="1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900" b="1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patronales</a:t>
            </a:r>
            <a:endParaRPr sz="1900" dirty="0">
              <a:latin typeface="Calibri"/>
              <a:cs typeface="Calibri"/>
            </a:endParaRPr>
          </a:p>
          <a:p>
            <a:pPr marL="807085" lvl="1" indent="-287020">
              <a:lnSpc>
                <a:spcPct val="100000"/>
              </a:lnSpc>
              <a:spcBef>
                <a:spcPts val="1015"/>
              </a:spcBef>
              <a:buClr>
                <a:srgbClr val="FF5858"/>
              </a:buClr>
              <a:buFont typeface="Wingdings"/>
              <a:buChar char=""/>
              <a:tabLst>
                <a:tab pos="8077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D’assurance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maladie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les salariés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n’excède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2,5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7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l’année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(7%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13%)</a:t>
            </a:r>
            <a:endParaRPr sz="1700" dirty="0">
              <a:latin typeface="Calibri"/>
              <a:cs typeface="Calibri"/>
            </a:endParaRPr>
          </a:p>
          <a:p>
            <a:pPr marL="807085" marR="57150" lvl="1" indent="-287020">
              <a:lnSpc>
                <a:spcPts val="1839"/>
              </a:lnSpc>
              <a:spcBef>
                <a:spcPts val="1225"/>
              </a:spcBef>
              <a:buClr>
                <a:srgbClr val="FF5858"/>
              </a:buClr>
              <a:buFont typeface="Wingdings"/>
              <a:buChar char=""/>
              <a:tabLst>
                <a:tab pos="8077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D'allocations</a:t>
            </a:r>
            <a:r>
              <a:rPr sz="17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familiales</a:t>
            </a:r>
            <a:r>
              <a:rPr sz="17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700" spc="2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7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17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7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n’excède</a:t>
            </a:r>
            <a:r>
              <a:rPr sz="1700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7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3,5</a:t>
            </a:r>
            <a:r>
              <a:rPr sz="1700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7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7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l’année</a:t>
            </a:r>
            <a:r>
              <a:rPr sz="17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(3,45%</a:t>
            </a:r>
            <a:r>
              <a:rPr sz="17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7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7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5,25%)</a:t>
            </a:r>
            <a:endParaRPr sz="17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</a:pPr>
            <a:endParaRPr sz="17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5858"/>
              </a:buClr>
              <a:buFont typeface="Wingdings"/>
              <a:buChar char=""/>
            </a:pPr>
            <a:endParaRPr sz="1500" dirty="0">
              <a:latin typeface="Calibri"/>
              <a:cs typeface="Calibri"/>
            </a:endParaRPr>
          </a:p>
          <a:p>
            <a:pPr marL="406400" indent="-342900">
              <a:lnSpc>
                <a:spcPts val="2165"/>
              </a:lnSpc>
              <a:spcBef>
                <a:spcPts val="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900" b="1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900" b="1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b="1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75" b="1" baseline="26666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75" b="1" spc="307" baseline="26666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900" b="1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900" b="1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salaire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ouvrant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droit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1900" b="1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exonérations</a:t>
            </a:r>
            <a:r>
              <a:rPr sz="1900" b="1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900" b="1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maladie</a:t>
            </a:r>
            <a:r>
              <a:rPr sz="1900" b="1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endParaRPr sz="1900" dirty="0">
              <a:latin typeface="Calibri"/>
              <a:cs typeface="Calibri"/>
            </a:endParaRPr>
          </a:p>
          <a:p>
            <a:pPr marL="406400">
              <a:lnSpc>
                <a:spcPts val="2165"/>
              </a:lnSpc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d’allocations</a:t>
            </a:r>
            <a:r>
              <a:rPr sz="19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familiales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décorrélé</a:t>
            </a:r>
            <a:r>
              <a:rPr sz="1900" b="1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l’évolution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(LFSS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2024)</a:t>
            </a:r>
            <a:endParaRPr sz="1900" dirty="0">
              <a:latin typeface="Calibri"/>
              <a:cs typeface="Calibri"/>
            </a:endParaRPr>
          </a:p>
          <a:p>
            <a:pPr marL="807085" marR="56515" lvl="1" indent="-287020">
              <a:lnSpc>
                <a:spcPts val="1839"/>
              </a:lnSpc>
              <a:spcBef>
                <a:spcPts val="1240"/>
              </a:spcBef>
              <a:buClr>
                <a:srgbClr val="FF5858"/>
              </a:buClr>
              <a:buFont typeface="Wingdings"/>
              <a:buChar char=""/>
              <a:tabLst>
                <a:tab pos="8077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Ainsi</a:t>
            </a:r>
            <a:r>
              <a:rPr sz="17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7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horaire</a:t>
            </a:r>
            <a:r>
              <a:rPr sz="1700" spc="3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utilisé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calculer</a:t>
            </a:r>
            <a:r>
              <a:rPr sz="1700" spc="4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plafonds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2,5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700" spc="4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3,5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700" spc="4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figé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4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</a:t>
            </a:r>
            <a:r>
              <a:rPr sz="17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valeur</a:t>
            </a:r>
            <a:r>
              <a:rPr sz="1700" spc="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31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2023,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11,52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 €</a:t>
            </a:r>
            <a:endParaRPr sz="1700" dirty="0">
              <a:latin typeface="Calibri"/>
              <a:cs typeface="Calibri"/>
            </a:endParaRPr>
          </a:p>
          <a:p>
            <a:pPr marL="1205865" lvl="2" indent="-229235">
              <a:lnSpc>
                <a:spcPct val="100000"/>
              </a:lnSpc>
              <a:spcBef>
                <a:spcPts val="100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205865" algn="l"/>
                <a:tab pos="12065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35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h présent toute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l’année,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annuelle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plafond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 marL="1663064" lvl="3" indent="-229235">
              <a:lnSpc>
                <a:spcPct val="100000"/>
              </a:lnSpc>
              <a:spcBef>
                <a:spcPts val="1035"/>
              </a:spcBef>
              <a:buClr>
                <a:srgbClr val="FF5858"/>
              </a:buClr>
              <a:buChar char="–"/>
              <a:tabLst>
                <a:tab pos="1663064" algn="l"/>
                <a:tab pos="16637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52</a:t>
            </a:r>
            <a:r>
              <a:rPr sz="14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416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pour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cotisation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maladie</a:t>
            </a:r>
            <a:endParaRPr sz="1400" dirty="0">
              <a:latin typeface="Calibri"/>
              <a:cs typeface="Calibri"/>
            </a:endParaRPr>
          </a:p>
          <a:p>
            <a:pPr marL="1663064" lvl="3" indent="-229235">
              <a:lnSpc>
                <a:spcPct val="100000"/>
              </a:lnSpc>
              <a:spcBef>
                <a:spcPts val="1035"/>
              </a:spcBef>
              <a:buClr>
                <a:srgbClr val="FF5858"/>
              </a:buClr>
              <a:buChar char="–"/>
              <a:tabLst>
                <a:tab pos="1663064" algn="l"/>
                <a:tab pos="16637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73</a:t>
            </a:r>
            <a:r>
              <a:rPr sz="14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382,40</a:t>
            </a:r>
            <a:r>
              <a:rPr sz="14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pour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cotisation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allocations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familiales</a:t>
            </a:r>
            <a:endParaRPr sz="1400" dirty="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20"/>
              </a:spcBef>
              <a:buClr>
                <a:srgbClr val="FF5858"/>
              </a:buClr>
              <a:buFont typeface="Calibri"/>
              <a:buChar char="–"/>
            </a:pPr>
            <a:endParaRPr sz="1950" dirty="0">
              <a:latin typeface="Calibri"/>
              <a:cs typeface="Calibri"/>
            </a:endParaRPr>
          </a:p>
          <a:p>
            <a:pPr marL="8070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8077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Toutefois,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pourra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inférieur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 2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fois</a:t>
            </a:r>
            <a:r>
              <a:rPr sz="17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SMIC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l’année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concernée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Décret</a:t>
            </a:r>
            <a:r>
              <a:rPr sz="15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2023-1329</a:t>
            </a:r>
            <a:r>
              <a:rPr sz="1500" b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5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29</a:t>
            </a:r>
            <a:r>
              <a:rPr sz="150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décembre</a:t>
            </a:r>
            <a:r>
              <a:rPr sz="15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2023,</a:t>
            </a:r>
            <a:r>
              <a:rPr sz="15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JO du</a:t>
            </a:r>
            <a:r>
              <a:rPr sz="15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30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4170426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Cotisations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5" dirty="0"/>
              <a:t>sécurité</a:t>
            </a:r>
            <a:r>
              <a:rPr spc="-25" dirty="0"/>
              <a:t> </a:t>
            </a:r>
            <a:r>
              <a:rPr dirty="0"/>
              <a:t>sociale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729429" y="5929111"/>
            <a:ext cx="447040" cy="359410"/>
            <a:chOff x="4729429" y="5929111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9429" y="5929111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95317" y="5995592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8E4E5C5-C742-9BB7-627A-1357B88AD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6160" y="754222"/>
            <a:ext cx="11393170" cy="510857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patronale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déplafonnée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d'assurance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vieillesse</a:t>
            </a:r>
            <a:endParaRPr sz="2000" dirty="0">
              <a:latin typeface="Calibri"/>
              <a:cs typeface="Calibri"/>
            </a:endParaRPr>
          </a:p>
          <a:p>
            <a:pPr marL="8324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833119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Augmentation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spc="-7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202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2,02%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(au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1,90%)</a:t>
            </a:r>
            <a:endParaRPr sz="1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220"/>
              </a:spcBef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Décret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2023-1329</a:t>
            </a:r>
            <a:r>
              <a:rPr sz="1600" b="1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29</a:t>
            </a:r>
            <a:r>
              <a:rPr sz="1600" b="1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décembre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2023,</a:t>
            </a:r>
            <a:r>
              <a:rPr sz="1600" b="1" u="heavy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JO du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30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Versement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mobilité</a:t>
            </a:r>
            <a:endParaRPr sz="2000" dirty="0">
              <a:latin typeface="Calibri"/>
              <a:cs typeface="Calibri"/>
            </a:endParaRPr>
          </a:p>
          <a:p>
            <a:pPr marL="832485" lvl="1" indent="-287020">
              <a:lnSpc>
                <a:spcPct val="100000"/>
              </a:lnSpc>
              <a:spcBef>
                <a:spcPts val="2410"/>
              </a:spcBef>
              <a:buClr>
                <a:srgbClr val="FF5858"/>
              </a:buClr>
              <a:buFont typeface="Wingdings"/>
              <a:buChar char=""/>
              <a:tabLst>
                <a:tab pos="833119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Changements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spc="-7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209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 2024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province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5858"/>
              </a:buClr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Lettre-circulaire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ACOSS</a:t>
            </a:r>
            <a:r>
              <a:rPr sz="16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2023-9</a:t>
            </a:r>
            <a:r>
              <a:rPr sz="1600" b="1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du</a:t>
            </a:r>
            <a:r>
              <a:rPr sz="1600" b="1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27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novembre</a:t>
            </a:r>
            <a:r>
              <a:rPr sz="16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</a:t>
            </a:r>
            <a:r>
              <a:rPr sz="1600" b="1" spc="5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Lettre-circulaire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ACOSS</a:t>
            </a:r>
            <a:r>
              <a:rPr sz="1600" b="1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2023-10</a:t>
            </a:r>
            <a:r>
              <a:rPr sz="1600" b="1" u="heavy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du</a:t>
            </a:r>
            <a:r>
              <a:rPr sz="1600" b="1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30</a:t>
            </a:r>
            <a:r>
              <a:rPr sz="1600" b="1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novembre</a:t>
            </a:r>
            <a:r>
              <a:rPr sz="16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2023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 dirty="0">
              <a:latin typeface="Calibri"/>
              <a:cs typeface="Calibri"/>
            </a:endParaRPr>
          </a:p>
          <a:p>
            <a:pPr marL="832485" marR="55880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833119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Changement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spc="-7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février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Paris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 la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petite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couronne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(Hauts-de-Seine,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Seine-Saint-Denis,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Val-de-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Marne)</a:t>
            </a:r>
            <a:endParaRPr sz="1800" dirty="0">
              <a:latin typeface="Calibri"/>
              <a:cs typeface="Calibri"/>
            </a:endParaRPr>
          </a:p>
          <a:p>
            <a:pPr marL="12312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231265" algn="l"/>
                <a:tab pos="12319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3,20%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lieu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2,95%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Ile</a:t>
            </a:r>
            <a:r>
              <a:rPr sz="16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de</a:t>
            </a:r>
            <a:r>
              <a:rPr sz="16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France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mobilités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327" y="44196"/>
            <a:ext cx="4048505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Cotisation </a:t>
            </a:r>
            <a:r>
              <a:rPr dirty="0"/>
              <a:t>de</a:t>
            </a:r>
            <a:r>
              <a:rPr spc="-5" dirty="0"/>
              <a:t> sécurité</a:t>
            </a:r>
            <a:r>
              <a:rPr spc="-10" dirty="0"/>
              <a:t> </a:t>
            </a:r>
            <a:r>
              <a:rPr dirty="0"/>
              <a:t>sociale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713304" y="5643437"/>
            <a:ext cx="447040" cy="359410"/>
            <a:chOff x="2713304" y="5643437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3304" y="5643437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79192" y="5709918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130104" y="3841460"/>
            <a:ext cx="447040" cy="359410"/>
            <a:chOff x="10130104" y="3841460"/>
            <a:chExt cx="447040" cy="35941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0104" y="3841460"/>
              <a:ext cx="179317" cy="179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95992" y="3907940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89475" y="1898995"/>
            <a:ext cx="447040" cy="359410"/>
            <a:chOff x="5089475" y="1898995"/>
            <a:chExt cx="447040" cy="3594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9475" y="1898995"/>
              <a:ext cx="179317" cy="1793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55363" y="1965476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71916" y="894588"/>
            <a:ext cx="2438400" cy="243382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r>
              <a:rPr dirty="0"/>
              <a:t>/61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20" name="Image 1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517DA94-CFF1-538C-032A-B4B6CBC0D7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4236085" cy="6265545"/>
            <a:chOff x="338327" y="44196"/>
            <a:chExt cx="4236085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4235958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Cotisations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5" dirty="0"/>
              <a:t>sécurité</a:t>
            </a:r>
            <a:r>
              <a:rPr spc="-30" dirty="0"/>
              <a:t> </a:t>
            </a:r>
            <a:r>
              <a:rPr dirty="0"/>
              <a:t>sociale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7042" y="614298"/>
          <a:ext cx="11425554" cy="5993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2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Assiette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09550" indent="-5841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salariale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Maladie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Maternité</a:t>
                      </a:r>
                      <a:r>
                        <a:rPr sz="14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Invalidité</a:t>
                      </a:r>
                      <a:r>
                        <a:rPr sz="14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Décès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8FB6"/>
                      </a:solidFill>
                      <a:prstDash val="solid"/>
                    </a:lnL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1,30%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Alsace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Moselle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7%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300" b="1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b="1" spc="2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13%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valeur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31/12/2023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8FB6"/>
                      </a:solidFill>
                      <a:prstDash val="solid"/>
                    </a:lnR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00"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400" b="1" spc="-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vieillesse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0,40%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2,02%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(3</a:t>
                      </a:r>
                      <a:r>
                        <a:rPr sz="13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864€)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ts val="152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6,90%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52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8,55%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8FB6"/>
                      </a:solidFill>
                      <a:prstDash val="solid"/>
                    </a:lnR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Allocations</a:t>
                      </a:r>
                      <a:r>
                        <a:rPr sz="1400" b="1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familiales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3,45%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b="1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3,5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5,25%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3,5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valeur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31/12/2023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2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Accidents</a:t>
                      </a:r>
                      <a:r>
                        <a:rPr sz="1400" b="1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Variable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52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solidarité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autonomie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0,30%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52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FNAL</a:t>
                      </a:r>
                      <a:r>
                        <a:rPr sz="14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(50</a:t>
                      </a:r>
                      <a:r>
                        <a:rPr sz="14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4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0,50%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52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FNAL</a:t>
                      </a:r>
                      <a:r>
                        <a:rPr sz="14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(moins</a:t>
                      </a:r>
                      <a:r>
                        <a:rPr sz="14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(3</a:t>
                      </a:r>
                      <a:r>
                        <a:rPr sz="13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864€)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0,10%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Versement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mobilité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(11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Variable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52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dialogue</a:t>
                      </a:r>
                      <a:r>
                        <a:rPr sz="14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0,016%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P.Pat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r>
                        <a:rPr sz="1300" b="1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1400" b="1" spc="-6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448FB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Prévoyance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65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48FB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8FB6"/>
                      </a:solidFill>
                      <a:prstDash val="solid"/>
                    </a:lnL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Supplémentaire:</a:t>
                      </a:r>
                      <a:r>
                        <a:rPr sz="1300" b="1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Entreprises</a:t>
                      </a:r>
                      <a:r>
                        <a:rPr sz="1300" b="1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R w="12700">
                      <a:solidFill>
                        <a:srgbClr val="448FB6"/>
                      </a:solidFill>
                      <a:prstDash val="solid"/>
                    </a:lnR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53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4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déductible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(avec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abattement</a:t>
                      </a:r>
                      <a:r>
                        <a:rPr sz="1300" b="1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1,75%</a:t>
                      </a:r>
                      <a:r>
                        <a:rPr sz="1300" b="1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448FB6"/>
                      </a:solidFill>
                      <a:prstDash val="solid"/>
                    </a:lnT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2,40%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54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</a:t>
                      </a:r>
                      <a:r>
                        <a:rPr sz="1400" b="1" spc="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déductible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30"/>
                        </a:lnSpc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fraction</a:t>
                      </a:r>
                      <a:r>
                        <a:rPr sz="1300" b="1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PASS)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+Part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9ED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6,80%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CRDS</a:t>
                      </a:r>
                      <a:r>
                        <a:rPr sz="14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4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déductible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448FB6"/>
                      </a:solidFill>
                      <a:prstDash val="solid"/>
                    </a:lnL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40"/>
                        </a:lnSpc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prévoyance</a:t>
                      </a:r>
                      <a:r>
                        <a:rPr sz="1300" b="1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mutuelle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0,50%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48FB6"/>
                      </a:solidFill>
                      <a:prstDash val="solid"/>
                    </a:lnR>
                    <a:lnT w="12700">
                      <a:solidFill>
                        <a:srgbClr val="448FB6"/>
                      </a:solidFill>
                      <a:prstDash val="solid"/>
                    </a:lnT>
                    <a:lnB w="12700">
                      <a:solidFill>
                        <a:srgbClr val="448FB6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EE09339-84FB-CB74-E027-DA8187C9B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47" y="21006"/>
            <a:ext cx="2556957" cy="5342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5" dirty="0"/>
              <a:t>Cotisations</a:t>
            </a:r>
            <a:r>
              <a:rPr spc="-60" dirty="0"/>
              <a:t> </a:t>
            </a:r>
            <a:r>
              <a:rPr spc="-10" dirty="0"/>
              <a:t>chômage	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99451" y="968883"/>
          <a:ext cx="10226675" cy="1746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1405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1485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Assiette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403225" marR="238125" indent="-59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salariale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6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chômage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5803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B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8039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(Jusqu’à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15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456€)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Néant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R="6711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4.05%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 marL="5803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B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611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(Jusqu’à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15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456€)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 marR="6718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CA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34340" y="44196"/>
            <a:ext cx="9723755" cy="5855970"/>
            <a:chOff x="434340" y="44196"/>
            <a:chExt cx="9723755" cy="58559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3057906" cy="6408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2407" y="3503675"/>
              <a:ext cx="7650480" cy="2391410"/>
            </a:xfrm>
            <a:custGeom>
              <a:avLst/>
              <a:gdLst/>
              <a:ahLst/>
              <a:cxnLst/>
              <a:rect l="l" t="t" r="r" b="b"/>
              <a:pathLst>
                <a:path w="7650480" h="2391410">
                  <a:moveTo>
                    <a:pt x="0" y="2391156"/>
                  </a:moveTo>
                  <a:lnTo>
                    <a:pt x="7650480" y="2391156"/>
                  </a:lnTo>
                  <a:lnTo>
                    <a:pt x="7650480" y="0"/>
                  </a:lnTo>
                  <a:lnTo>
                    <a:pt x="0" y="0"/>
                  </a:lnTo>
                  <a:lnTo>
                    <a:pt x="0" y="2391156"/>
                  </a:lnTo>
                  <a:close/>
                </a:path>
              </a:pathLst>
            </a:custGeom>
            <a:ln w="9525">
              <a:solidFill>
                <a:srgbClr val="448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09465" y="3705301"/>
            <a:ext cx="5938520" cy="1925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5"/>
              </a:spcBef>
            </a:pPr>
            <a:r>
              <a:rPr sz="2100" spc="-1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employeurs</a:t>
            </a:r>
            <a:r>
              <a:rPr sz="21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492F41"/>
                </a:solidFill>
                <a:latin typeface="Calibri"/>
                <a:cs typeface="Calibri"/>
              </a:rPr>
              <a:t>d’au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 moins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11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21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492F41"/>
                </a:solidFill>
                <a:latin typeface="Calibri"/>
                <a:cs typeface="Calibri"/>
              </a:rPr>
              <a:t>relevant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100" spc="-45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certains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secteurs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492F41"/>
                </a:solidFill>
                <a:latin typeface="Calibri"/>
                <a:cs typeface="Calibri"/>
              </a:rPr>
              <a:t>d’activité,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21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mécanisme de bonus-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malus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sur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d'assurance</a:t>
            </a:r>
            <a:r>
              <a:rPr sz="21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chômage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applicable</a:t>
            </a:r>
            <a:r>
              <a:rPr sz="21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depuis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le 1er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septembre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2022.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15"/>
              </a:lnSpc>
              <a:spcBef>
                <a:spcPts val="680"/>
              </a:spcBef>
            </a:pP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cotisation</a:t>
            </a:r>
            <a:r>
              <a:rPr sz="21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chômage peut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ainsi</a:t>
            </a:r>
            <a:r>
              <a:rPr sz="21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comprise</a:t>
            </a:r>
            <a:r>
              <a:rPr sz="21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entre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15"/>
              </a:lnSpc>
            </a:pP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3%</a:t>
            </a:r>
            <a:r>
              <a:rPr sz="21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1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492F41"/>
                </a:solidFill>
                <a:latin typeface="Calibri"/>
                <a:cs typeface="Calibri"/>
              </a:rPr>
              <a:t>5,05%.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71954" y="3147314"/>
            <a:ext cx="1699260" cy="2535555"/>
            <a:chOff x="2171954" y="3147314"/>
            <a:chExt cx="1699260" cy="2535555"/>
          </a:xfrm>
        </p:grpSpPr>
        <p:sp>
          <p:nvSpPr>
            <p:cNvPr id="11" name="object 11"/>
            <p:cNvSpPr/>
            <p:nvPr/>
          </p:nvSpPr>
          <p:spPr>
            <a:xfrm>
              <a:off x="2198128" y="3411219"/>
              <a:ext cx="1653539" cy="2042795"/>
            </a:xfrm>
            <a:custGeom>
              <a:avLst/>
              <a:gdLst/>
              <a:ahLst/>
              <a:cxnLst/>
              <a:rect l="l" t="t" r="r" b="b"/>
              <a:pathLst>
                <a:path w="1653539" h="2042795">
                  <a:moveTo>
                    <a:pt x="936904" y="1882216"/>
                  </a:moveTo>
                  <a:lnTo>
                    <a:pt x="901776" y="1371625"/>
                  </a:lnTo>
                  <a:lnTo>
                    <a:pt x="751433" y="1371625"/>
                  </a:lnTo>
                  <a:lnTo>
                    <a:pt x="716292" y="1882216"/>
                  </a:lnTo>
                  <a:lnTo>
                    <a:pt x="826604" y="1992718"/>
                  </a:lnTo>
                  <a:lnTo>
                    <a:pt x="936904" y="1882216"/>
                  </a:lnTo>
                  <a:close/>
                </a:path>
                <a:path w="1653539" h="2042795">
                  <a:moveTo>
                    <a:pt x="955763" y="1164590"/>
                  </a:moveTo>
                  <a:lnTo>
                    <a:pt x="697433" y="1164590"/>
                  </a:lnTo>
                  <a:lnTo>
                    <a:pt x="747547" y="1319860"/>
                  </a:lnTo>
                  <a:lnTo>
                    <a:pt x="905649" y="1319860"/>
                  </a:lnTo>
                  <a:lnTo>
                    <a:pt x="955763" y="1164590"/>
                  </a:lnTo>
                  <a:close/>
                </a:path>
                <a:path w="1653539" h="2042795">
                  <a:moveTo>
                    <a:pt x="1653159" y="1902193"/>
                  </a:moveTo>
                  <a:lnTo>
                    <a:pt x="1653108" y="1578660"/>
                  </a:lnTo>
                  <a:lnTo>
                    <a:pt x="1653108" y="1526895"/>
                  </a:lnTo>
                  <a:lnTo>
                    <a:pt x="1653095" y="1448231"/>
                  </a:lnTo>
                  <a:lnTo>
                    <a:pt x="1648231" y="1403400"/>
                  </a:lnTo>
                  <a:lnTo>
                    <a:pt x="1635683" y="1360627"/>
                  </a:lnTo>
                  <a:lnTo>
                    <a:pt x="1615922" y="1320863"/>
                  </a:lnTo>
                  <a:lnTo>
                    <a:pt x="1589417" y="1285049"/>
                  </a:lnTo>
                  <a:lnTo>
                    <a:pt x="1556651" y="1254137"/>
                  </a:lnTo>
                  <a:lnTo>
                    <a:pt x="1514271" y="1221994"/>
                  </a:lnTo>
                  <a:lnTo>
                    <a:pt x="1470037" y="1193152"/>
                  </a:lnTo>
                  <a:lnTo>
                    <a:pt x="1446555" y="1179868"/>
                  </a:lnTo>
                  <a:lnTo>
                    <a:pt x="1446555" y="1526895"/>
                  </a:lnTo>
                  <a:lnTo>
                    <a:pt x="1446555" y="1578660"/>
                  </a:lnTo>
                  <a:lnTo>
                    <a:pt x="1214056" y="1578660"/>
                  </a:lnTo>
                  <a:lnTo>
                    <a:pt x="1214056" y="1526895"/>
                  </a:lnTo>
                  <a:lnTo>
                    <a:pt x="1446555" y="1526895"/>
                  </a:lnTo>
                  <a:lnTo>
                    <a:pt x="1446555" y="1179868"/>
                  </a:lnTo>
                  <a:lnTo>
                    <a:pt x="1376718" y="1143635"/>
                  </a:lnTo>
                  <a:lnTo>
                    <a:pt x="1328039" y="1122121"/>
                  </a:lnTo>
                  <a:lnTo>
                    <a:pt x="1278267" y="1102207"/>
                  </a:lnTo>
                  <a:lnTo>
                    <a:pt x="1227620" y="1083475"/>
                  </a:lnTo>
                  <a:lnTo>
                    <a:pt x="1100912" y="1031392"/>
                  </a:lnTo>
                  <a:lnTo>
                    <a:pt x="1094320" y="1027442"/>
                  </a:lnTo>
                  <a:lnTo>
                    <a:pt x="1089266" y="1021867"/>
                  </a:lnTo>
                  <a:lnTo>
                    <a:pt x="1086027" y="1015060"/>
                  </a:lnTo>
                  <a:lnTo>
                    <a:pt x="1084897" y="1007465"/>
                  </a:lnTo>
                  <a:lnTo>
                    <a:pt x="1084897" y="1004747"/>
                  </a:lnTo>
                  <a:lnTo>
                    <a:pt x="1084897" y="943952"/>
                  </a:lnTo>
                  <a:lnTo>
                    <a:pt x="1098359" y="931672"/>
                  </a:lnTo>
                  <a:lnTo>
                    <a:pt x="1123454" y="908799"/>
                  </a:lnTo>
                  <a:lnTo>
                    <a:pt x="1156982" y="869467"/>
                  </a:lnTo>
                  <a:lnTo>
                    <a:pt x="1185189" y="826490"/>
                  </a:lnTo>
                  <a:lnTo>
                    <a:pt x="1207820" y="780440"/>
                  </a:lnTo>
                  <a:lnTo>
                    <a:pt x="1224610" y="731824"/>
                  </a:lnTo>
                  <a:lnTo>
                    <a:pt x="1235265" y="681228"/>
                  </a:lnTo>
                  <a:lnTo>
                    <a:pt x="1239545" y="629170"/>
                  </a:lnTo>
                  <a:lnTo>
                    <a:pt x="1305356" y="516051"/>
                  </a:lnTo>
                  <a:lnTo>
                    <a:pt x="1311643" y="498221"/>
                  </a:lnTo>
                  <a:lnTo>
                    <a:pt x="1315681" y="479806"/>
                  </a:lnTo>
                  <a:lnTo>
                    <a:pt x="1317434" y="461035"/>
                  </a:lnTo>
                  <a:lnTo>
                    <a:pt x="1316875" y="442125"/>
                  </a:lnTo>
                  <a:lnTo>
                    <a:pt x="1309789" y="391909"/>
                  </a:lnTo>
                  <a:lnTo>
                    <a:pt x="1297787" y="343712"/>
                  </a:lnTo>
                  <a:lnTo>
                    <a:pt x="1297673" y="343230"/>
                  </a:lnTo>
                  <a:lnTo>
                    <a:pt x="1280744" y="296430"/>
                  </a:lnTo>
                  <a:lnTo>
                    <a:pt x="1259217" y="251828"/>
                  </a:lnTo>
                  <a:lnTo>
                    <a:pt x="1233335" y="209753"/>
                  </a:lnTo>
                  <a:lnTo>
                    <a:pt x="1203325" y="170535"/>
                  </a:lnTo>
                  <a:lnTo>
                    <a:pt x="1169390" y="134493"/>
                  </a:lnTo>
                  <a:lnTo>
                    <a:pt x="1136688" y="106222"/>
                  </a:lnTo>
                  <a:lnTo>
                    <a:pt x="1136688" y="358432"/>
                  </a:lnTo>
                  <a:lnTo>
                    <a:pt x="1136688" y="621131"/>
                  </a:lnTo>
                  <a:lnTo>
                    <a:pt x="1133322" y="667016"/>
                  </a:lnTo>
                  <a:lnTo>
                    <a:pt x="1123556" y="710819"/>
                  </a:lnTo>
                  <a:lnTo>
                    <a:pt x="1107871" y="752043"/>
                  </a:lnTo>
                  <a:lnTo>
                    <a:pt x="1086739" y="790219"/>
                  </a:lnTo>
                  <a:lnTo>
                    <a:pt x="1060653" y="824865"/>
                  </a:lnTo>
                  <a:lnTo>
                    <a:pt x="1030071" y="855510"/>
                  </a:lnTo>
                  <a:lnTo>
                    <a:pt x="995489" y="881646"/>
                  </a:lnTo>
                  <a:lnTo>
                    <a:pt x="957376" y="902817"/>
                  </a:lnTo>
                  <a:lnTo>
                    <a:pt x="916216" y="918527"/>
                  </a:lnTo>
                  <a:lnTo>
                    <a:pt x="872502" y="928306"/>
                  </a:lnTo>
                  <a:lnTo>
                    <a:pt x="826693" y="931672"/>
                  </a:lnTo>
                  <a:lnTo>
                    <a:pt x="780884" y="928306"/>
                  </a:lnTo>
                  <a:lnTo>
                    <a:pt x="737158" y="918527"/>
                  </a:lnTo>
                  <a:lnTo>
                    <a:pt x="696010" y="902817"/>
                  </a:lnTo>
                  <a:lnTo>
                    <a:pt x="657898" y="881646"/>
                  </a:lnTo>
                  <a:lnTo>
                    <a:pt x="623316" y="855510"/>
                  </a:lnTo>
                  <a:lnTo>
                    <a:pt x="592734" y="824865"/>
                  </a:lnTo>
                  <a:lnTo>
                    <a:pt x="566635" y="790219"/>
                  </a:lnTo>
                  <a:lnTo>
                    <a:pt x="545503" y="752043"/>
                  </a:lnTo>
                  <a:lnTo>
                    <a:pt x="529818" y="710819"/>
                  </a:lnTo>
                  <a:lnTo>
                    <a:pt x="520052" y="667016"/>
                  </a:lnTo>
                  <a:lnTo>
                    <a:pt x="516686" y="621131"/>
                  </a:lnTo>
                  <a:lnTo>
                    <a:pt x="516686" y="588645"/>
                  </a:lnTo>
                  <a:lnTo>
                    <a:pt x="696722" y="588645"/>
                  </a:lnTo>
                  <a:lnTo>
                    <a:pt x="757097" y="584454"/>
                  </a:lnTo>
                  <a:lnTo>
                    <a:pt x="806475" y="572795"/>
                  </a:lnTo>
                  <a:lnTo>
                    <a:pt x="846429" y="555040"/>
                  </a:lnTo>
                  <a:lnTo>
                    <a:pt x="878547" y="532549"/>
                  </a:lnTo>
                  <a:lnTo>
                    <a:pt x="925563" y="478840"/>
                  </a:lnTo>
                  <a:lnTo>
                    <a:pt x="960132" y="422592"/>
                  </a:lnTo>
                  <a:lnTo>
                    <a:pt x="976693" y="396938"/>
                  </a:lnTo>
                  <a:lnTo>
                    <a:pt x="994867" y="374751"/>
                  </a:lnTo>
                  <a:lnTo>
                    <a:pt x="1016241" y="357416"/>
                  </a:lnTo>
                  <a:lnTo>
                    <a:pt x="1042377" y="346265"/>
                  </a:lnTo>
                  <a:lnTo>
                    <a:pt x="1066457" y="343712"/>
                  </a:lnTo>
                  <a:lnTo>
                    <a:pt x="1090485" y="344919"/>
                  </a:lnTo>
                  <a:lnTo>
                    <a:pt x="1114044" y="349846"/>
                  </a:lnTo>
                  <a:lnTo>
                    <a:pt x="1136688" y="358432"/>
                  </a:lnTo>
                  <a:lnTo>
                    <a:pt x="1136688" y="106222"/>
                  </a:lnTo>
                  <a:lnTo>
                    <a:pt x="1090701" y="73279"/>
                  </a:lnTo>
                  <a:lnTo>
                    <a:pt x="1046378" y="48742"/>
                  </a:lnTo>
                  <a:lnTo>
                    <a:pt x="1026985" y="45288"/>
                  </a:lnTo>
                  <a:lnTo>
                    <a:pt x="1017371" y="47472"/>
                  </a:lnTo>
                  <a:lnTo>
                    <a:pt x="1008507" y="52197"/>
                  </a:lnTo>
                  <a:lnTo>
                    <a:pt x="982421" y="70307"/>
                  </a:lnTo>
                  <a:lnTo>
                    <a:pt x="953566" y="30848"/>
                  </a:lnTo>
                  <a:lnTo>
                    <a:pt x="916292" y="6908"/>
                  </a:lnTo>
                  <a:lnTo>
                    <a:pt x="875753" y="1752"/>
                  </a:lnTo>
                  <a:lnTo>
                    <a:pt x="834910" y="0"/>
                  </a:lnTo>
                  <a:lnTo>
                    <a:pt x="785609" y="2501"/>
                  </a:lnTo>
                  <a:lnTo>
                    <a:pt x="737577" y="9855"/>
                  </a:lnTo>
                  <a:lnTo>
                    <a:pt x="691095" y="21844"/>
                  </a:lnTo>
                  <a:lnTo>
                    <a:pt x="646430" y="38239"/>
                  </a:lnTo>
                  <a:lnTo>
                    <a:pt x="603859" y="58801"/>
                  </a:lnTo>
                  <a:lnTo>
                    <a:pt x="563638" y="83324"/>
                  </a:lnTo>
                  <a:lnTo>
                    <a:pt x="526059" y="111582"/>
                  </a:lnTo>
                  <a:lnTo>
                    <a:pt x="491375" y="143344"/>
                  </a:lnTo>
                  <a:lnTo>
                    <a:pt x="459867" y="178384"/>
                  </a:lnTo>
                  <a:lnTo>
                    <a:pt x="431787" y="216484"/>
                  </a:lnTo>
                  <a:lnTo>
                    <a:pt x="407428" y="257416"/>
                  </a:lnTo>
                  <a:lnTo>
                    <a:pt x="387057" y="300951"/>
                  </a:lnTo>
                  <a:lnTo>
                    <a:pt x="370928" y="346862"/>
                  </a:lnTo>
                  <a:lnTo>
                    <a:pt x="359321" y="394944"/>
                  </a:lnTo>
                  <a:lnTo>
                    <a:pt x="358292" y="400596"/>
                  </a:lnTo>
                  <a:lnTo>
                    <a:pt x="346379" y="450342"/>
                  </a:lnTo>
                  <a:lnTo>
                    <a:pt x="329590" y="498487"/>
                  </a:lnTo>
                  <a:lnTo>
                    <a:pt x="308063" y="544715"/>
                  </a:lnTo>
                  <a:lnTo>
                    <a:pt x="281927" y="588645"/>
                  </a:lnTo>
                  <a:lnTo>
                    <a:pt x="413359" y="588645"/>
                  </a:lnTo>
                  <a:lnTo>
                    <a:pt x="413359" y="621131"/>
                  </a:lnTo>
                  <a:lnTo>
                    <a:pt x="416001" y="667804"/>
                  </a:lnTo>
                  <a:lnTo>
                    <a:pt x="423786" y="713460"/>
                  </a:lnTo>
                  <a:lnTo>
                    <a:pt x="436537" y="757694"/>
                  </a:lnTo>
                  <a:lnTo>
                    <a:pt x="454063" y="800100"/>
                  </a:lnTo>
                  <a:lnTo>
                    <a:pt x="476161" y="840308"/>
                  </a:lnTo>
                  <a:lnTo>
                    <a:pt x="502666" y="877912"/>
                  </a:lnTo>
                  <a:lnTo>
                    <a:pt x="533374" y="912520"/>
                  </a:lnTo>
                  <a:lnTo>
                    <a:pt x="568096" y="943749"/>
                  </a:lnTo>
                  <a:lnTo>
                    <a:pt x="568083" y="1007465"/>
                  </a:lnTo>
                  <a:lnTo>
                    <a:pt x="425500" y="1083246"/>
                  </a:lnTo>
                  <a:lnTo>
                    <a:pt x="374827" y="1101979"/>
                  </a:lnTo>
                  <a:lnTo>
                    <a:pt x="325069" y="1121867"/>
                  </a:lnTo>
                  <a:lnTo>
                    <a:pt x="276428" y="1143342"/>
                  </a:lnTo>
                  <a:lnTo>
                    <a:pt x="229095" y="1166812"/>
                  </a:lnTo>
                  <a:lnTo>
                    <a:pt x="183299" y="1192682"/>
                  </a:lnTo>
                  <a:lnTo>
                    <a:pt x="139217" y="1221384"/>
                  </a:lnTo>
                  <a:lnTo>
                    <a:pt x="97078" y="1253312"/>
                  </a:lnTo>
                  <a:lnTo>
                    <a:pt x="63931" y="1284478"/>
                  </a:lnTo>
                  <a:lnTo>
                    <a:pt x="37172" y="1320622"/>
                  </a:lnTo>
                  <a:lnTo>
                    <a:pt x="17272" y="1360779"/>
                  </a:lnTo>
                  <a:lnTo>
                    <a:pt x="4699" y="1403985"/>
                  </a:lnTo>
                  <a:lnTo>
                    <a:pt x="50" y="1448231"/>
                  </a:lnTo>
                  <a:lnTo>
                    <a:pt x="0" y="1902193"/>
                  </a:lnTo>
                  <a:lnTo>
                    <a:pt x="20675" y="1917712"/>
                  </a:lnTo>
                  <a:lnTo>
                    <a:pt x="91401" y="1955647"/>
                  </a:lnTo>
                  <a:lnTo>
                    <a:pt x="135661" y="1971344"/>
                  </a:lnTo>
                  <a:lnTo>
                    <a:pt x="184226" y="1985010"/>
                  </a:lnTo>
                  <a:lnTo>
                    <a:pt x="236270" y="1996859"/>
                  </a:lnTo>
                  <a:lnTo>
                    <a:pt x="290563" y="2006968"/>
                  </a:lnTo>
                  <a:lnTo>
                    <a:pt x="346011" y="2015490"/>
                  </a:lnTo>
                  <a:lnTo>
                    <a:pt x="401497" y="2022563"/>
                  </a:lnTo>
                  <a:lnTo>
                    <a:pt x="455930" y="2028317"/>
                  </a:lnTo>
                  <a:lnTo>
                    <a:pt x="508190" y="2032876"/>
                  </a:lnTo>
                  <a:lnTo>
                    <a:pt x="557212" y="2036394"/>
                  </a:lnTo>
                  <a:lnTo>
                    <a:pt x="662622" y="2042160"/>
                  </a:lnTo>
                  <a:lnTo>
                    <a:pt x="562089" y="1138974"/>
                  </a:lnTo>
                  <a:lnTo>
                    <a:pt x="591299" y="1126959"/>
                  </a:lnTo>
                  <a:lnTo>
                    <a:pt x="624319" y="1107287"/>
                  </a:lnTo>
                  <a:lnTo>
                    <a:pt x="665784" y="1045375"/>
                  </a:lnTo>
                  <a:lnTo>
                    <a:pt x="671410" y="1007465"/>
                  </a:lnTo>
                  <a:lnTo>
                    <a:pt x="671436" y="1004747"/>
                  </a:lnTo>
                  <a:lnTo>
                    <a:pt x="722020" y="1021676"/>
                  </a:lnTo>
                  <a:lnTo>
                    <a:pt x="773938" y="1031849"/>
                  </a:lnTo>
                  <a:lnTo>
                    <a:pt x="826516" y="1035227"/>
                  </a:lnTo>
                  <a:lnTo>
                    <a:pt x="879094" y="1031849"/>
                  </a:lnTo>
                  <a:lnTo>
                    <a:pt x="931011" y="1021676"/>
                  </a:lnTo>
                  <a:lnTo>
                    <a:pt x="981595" y="1004747"/>
                  </a:lnTo>
                  <a:lnTo>
                    <a:pt x="981621" y="1007465"/>
                  </a:lnTo>
                  <a:lnTo>
                    <a:pt x="987234" y="1045387"/>
                  </a:lnTo>
                  <a:lnTo>
                    <a:pt x="1028674" y="1107325"/>
                  </a:lnTo>
                  <a:lnTo>
                    <a:pt x="1061681" y="1127023"/>
                  </a:lnTo>
                  <a:lnTo>
                    <a:pt x="1090891" y="1139012"/>
                  </a:lnTo>
                  <a:lnTo>
                    <a:pt x="990320" y="2042198"/>
                  </a:lnTo>
                  <a:lnTo>
                    <a:pt x="1095768" y="2036445"/>
                  </a:lnTo>
                  <a:lnTo>
                    <a:pt x="1144803" y="2032927"/>
                  </a:lnTo>
                  <a:lnTo>
                    <a:pt x="1197089" y="2028355"/>
                  </a:lnTo>
                  <a:lnTo>
                    <a:pt x="1251534" y="2022602"/>
                  </a:lnTo>
                  <a:lnTo>
                    <a:pt x="1307033" y="2015528"/>
                  </a:lnTo>
                  <a:lnTo>
                    <a:pt x="1362494" y="2007006"/>
                  </a:lnTo>
                  <a:lnTo>
                    <a:pt x="1416799" y="1996884"/>
                  </a:lnTo>
                  <a:lnTo>
                    <a:pt x="1468970" y="1985010"/>
                  </a:lnTo>
                  <a:lnTo>
                    <a:pt x="1517637" y="1971306"/>
                  </a:lnTo>
                  <a:lnTo>
                    <a:pt x="1561858" y="1955609"/>
                  </a:lnTo>
                  <a:lnTo>
                    <a:pt x="1600530" y="1937778"/>
                  </a:lnTo>
                  <a:lnTo>
                    <a:pt x="1632546" y="1917674"/>
                  </a:lnTo>
                  <a:lnTo>
                    <a:pt x="1653159" y="1902193"/>
                  </a:lnTo>
                  <a:close/>
                </a:path>
              </a:pathLst>
            </a:custGeom>
            <a:solidFill>
              <a:srgbClr val="FFC8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4654" y="3160014"/>
              <a:ext cx="1673860" cy="2510155"/>
            </a:xfrm>
            <a:custGeom>
              <a:avLst/>
              <a:gdLst/>
              <a:ahLst/>
              <a:cxnLst/>
              <a:rect l="l" t="t" r="r" b="b"/>
              <a:pathLst>
                <a:path w="1673860" h="2510154">
                  <a:moveTo>
                    <a:pt x="0" y="2510028"/>
                  </a:moveTo>
                  <a:lnTo>
                    <a:pt x="1673351" y="2510028"/>
                  </a:lnTo>
                  <a:lnTo>
                    <a:pt x="1673351" y="0"/>
                  </a:lnTo>
                  <a:lnTo>
                    <a:pt x="0" y="0"/>
                  </a:lnTo>
                  <a:lnTo>
                    <a:pt x="0" y="251002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r>
              <a:rPr dirty="0"/>
              <a:t>/61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7F273D1-58C5-F595-30FB-13EB0C7D5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4452620" cy="6265545"/>
            <a:chOff x="434340" y="44196"/>
            <a:chExt cx="4452620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2696718" cy="640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4535" y="44196"/>
              <a:ext cx="518922" cy="640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3991" y="44196"/>
              <a:ext cx="1902713" cy="6408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5" dirty="0"/>
              <a:t>Cotisations</a:t>
            </a:r>
            <a:r>
              <a:rPr spc="-15" dirty="0"/>
              <a:t> AGIRC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ARRCO</a:t>
            </a:r>
            <a:r>
              <a:rPr spc="-45" dirty="0"/>
              <a:t> </a:t>
            </a:r>
            <a:r>
              <a:rPr dirty="0"/>
              <a:t>1/2	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5078" y="758316"/>
          <a:ext cx="10610212" cy="5521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40">
                <a:tc grid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Contributions</a:t>
                      </a:r>
                      <a:r>
                        <a:rPr sz="2000" b="1" spc="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Contractuel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effectif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75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Répartition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6,20%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7,87%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3,15%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4,72%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(3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912€)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21,59%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8,64%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12,95%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d’équilibre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général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(tous</a:t>
                      </a:r>
                      <a:r>
                        <a:rPr sz="18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2,15%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0,86%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1,29%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(3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864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912€)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1,08%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1,62%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758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d’équilibre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4300" marR="108585" indent="8382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technique </a:t>
                      </a:r>
                      <a:r>
                        <a:rPr sz="18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(salariés</a:t>
                      </a:r>
                      <a:r>
                        <a:rPr sz="1800" b="1" spc="-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rémunérés</a:t>
                      </a:r>
                      <a:r>
                        <a:rPr sz="1800" b="1" spc="-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7820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Tranches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912€)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0,35%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0,14%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0,21%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APEC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(Cadre</a:t>
                      </a:r>
                      <a:r>
                        <a:rPr sz="1800" b="1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uniquement)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Tranche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456€)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0,06%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0,024%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0,036%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5B19AD-C99B-B42C-5D4B-AB043681E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00" y="44195"/>
            <a:ext cx="2794588" cy="6408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2849245" cy="6265545"/>
            <a:chOff x="434340" y="44196"/>
            <a:chExt cx="2849245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2696718" cy="640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4535" y="44196"/>
              <a:ext cx="518922" cy="6408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2360" y="1212926"/>
            <a:ext cx="589216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AGIRC-ARRCO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2000" b="1" spc="4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2000" b="1" spc="4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pas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payées dans</a:t>
            </a:r>
            <a:r>
              <a:rPr sz="2000" b="1" spc="4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4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délais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font l’objet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majorations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retard</a:t>
            </a:r>
            <a:endParaRPr sz="2000">
              <a:latin typeface="Calibri"/>
              <a:cs typeface="Calibri"/>
            </a:endParaRPr>
          </a:p>
          <a:p>
            <a:pPr marL="756285" lvl="1" indent="-30099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2024,</a:t>
            </a:r>
            <a:r>
              <a:rPr sz="18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800" spc="2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ces</a:t>
            </a:r>
            <a:r>
              <a:rPr sz="18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majorations</a:t>
            </a:r>
            <a:r>
              <a:rPr sz="18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2,86</a:t>
            </a:r>
            <a:r>
              <a:rPr sz="18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  <a:p>
            <a:pPr marR="113030" algn="ctr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 mois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retard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(contre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0,60%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auparavant)</a:t>
            </a:r>
            <a:endParaRPr sz="1800">
              <a:latin typeface="Calibri"/>
              <a:cs typeface="Calibri"/>
            </a:endParaRPr>
          </a:p>
          <a:p>
            <a:pPr marL="1155065" marR="6350" lvl="2" indent="-228600" algn="just">
              <a:lnSpc>
                <a:spcPct val="100000"/>
              </a:lnSpc>
              <a:spcBef>
                <a:spcPts val="122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 montant minimal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majorations de retard est fixé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2024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105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600" spc="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périodicité</a:t>
            </a:r>
            <a:r>
              <a:rPr sz="1600" spc="3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trimestrielle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(soit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35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une périodicité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mensuelle)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FF5858"/>
              </a:buClr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FF5858"/>
              </a:buClr>
              <a:buFont typeface="Arial MT"/>
              <a:buChar char="•"/>
            </a:pPr>
            <a:endParaRPr sz="19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loi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financement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sécurité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sociale 2024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supprimé définitivement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projet 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transfert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recouvrement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2000" b="1" spc="4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AGIRC-ARRCO</a:t>
            </a:r>
            <a:r>
              <a:rPr sz="2000" b="1" spc="4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APEC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URSSAF/MSA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3992" y="44196"/>
            <a:ext cx="1834133" cy="64084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5" dirty="0"/>
              <a:t>Cotisations</a:t>
            </a:r>
            <a:r>
              <a:rPr spc="-10" dirty="0"/>
              <a:t> </a:t>
            </a:r>
            <a:r>
              <a:rPr spc="-15" dirty="0"/>
              <a:t>AGIRC</a:t>
            </a:r>
            <a:r>
              <a:rPr spc="-1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ARRCO</a:t>
            </a:r>
            <a:r>
              <a:rPr spc="-35" dirty="0"/>
              <a:t> </a:t>
            </a:r>
            <a:r>
              <a:rPr dirty="0"/>
              <a:t>2/2	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4552" y="1700783"/>
            <a:ext cx="3744467" cy="374446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D2B3883-0651-327B-F2A4-735A05B19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54222"/>
            <a:ext cx="5295900" cy="93027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Prévoyance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minimum</a:t>
            </a:r>
            <a:r>
              <a:rPr sz="2000" b="1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cadres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1,50%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tranche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(0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3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864€)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patronale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60" y="1791079"/>
            <a:ext cx="11268075" cy="452691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4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Autres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obligations</a:t>
            </a:r>
            <a:r>
              <a:rPr sz="2000" b="1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(collège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taux)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Selon dispositions conventionnelles</a:t>
            </a:r>
            <a:endParaRPr sz="1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25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6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8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Selon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dispositifs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supplémentaires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mis en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place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l’entreprise</a:t>
            </a:r>
            <a:endParaRPr sz="18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Conditions</a:t>
            </a:r>
            <a:r>
              <a:rPr sz="16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respecter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bénéficier</a:t>
            </a:r>
            <a:r>
              <a:rPr sz="16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6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6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patronales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(contrat,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accord</a:t>
            </a:r>
            <a:r>
              <a:rPr sz="16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d’entreprise</a:t>
            </a:r>
            <a:endParaRPr sz="1600">
              <a:latin typeface="Calibri"/>
              <a:cs typeface="Calibri"/>
            </a:endParaRPr>
          </a:p>
          <a:p>
            <a:pPr marL="1155065">
              <a:lnSpc>
                <a:spcPct val="100000"/>
              </a:lnSpc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décision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unilatérale,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justification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dispenses,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respect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limites…)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Versement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santé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(salarié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ou à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temps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partiel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sous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conditions)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forfaitaire pour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2024: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20,75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€</a:t>
            </a:r>
            <a:endParaRPr sz="18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6,93€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salariés relevant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régime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local d’Alsace-Moselle</a:t>
            </a:r>
            <a:endParaRPr sz="1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18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versement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santé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égal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105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(ou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125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mission)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Cotisations </a:t>
            </a:r>
            <a:r>
              <a:rPr spc="-10" dirty="0"/>
              <a:t>prévoyance</a:t>
            </a:r>
            <a:r>
              <a:rPr spc="-35" dirty="0"/>
              <a:t> </a:t>
            </a:r>
            <a:r>
              <a:rPr spc="-5" dirty="0"/>
              <a:t>et</a:t>
            </a:r>
            <a:r>
              <a:rPr spc="-15" dirty="0"/>
              <a:t> frais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5" dirty="0"/>
              <a:t> santé	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5453634" cy="6408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8863" y="704087"/>
            <a:ext cx="2734716" cy="28376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74252" y="693419"/>
            <a:ext cx="452755" cy="736600"/>
          </a:xfrm>
          <a:prstGeom prst="rect">
            <a:avLst/>
          </a:prstGeom>
          <a:solidFill>
            <a:srgbClr val="EAF6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7A4E"/>
                </a:solidFill>
                <a:latin typeface="Calibri"/>
                <a:cs typeface="Calibri"/>
              </a:rPr>
              <a:t>€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A143694-6A40-E9B6-A5E1-098994341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85" y="-2189"/>
            <a:ext cx="2794587" cy="6408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08736"/>
            <a:ext cx="1126998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patronales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retraite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supplémentaire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et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prévoyance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complémentaire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(régime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collectif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obligatoire)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sont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exonérées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d’impôt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sur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revenu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des</a:t>
            </a:r>
            <a:r>
              <a:rPr sz="2000" b="1" spc="4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limites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suivantes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8327" y="44196"/>
            <a:ext cx="8228965" cy="641350"/>
            <a:chOff x="338327" y="44196"/>
            <a:chExt cx="8228965" cy="641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5292090" cy="640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3895" y="44196"/>
              <a:ext cx="518922" cy="6408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4875" y="44196"/>
              <a:ext cx="3082289" cy="6408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5" dirty="0"/>
              <a:t>Prévoyance </a:t>
            </a:r>
            <a:r>
              <a:rPr spc="-5" dirty="0"/>
              <a:t>et</a:t>
            </a:r>
            <a:r>
              <a:rPr dirty="0"/>
              <a:t> </a:t>
            </a:r>
            <a:r>
              <a:rPr spc="-20" dirty="0"/>
              <a:t>retraite</a:t>
            </a:r>
            <a:r>
              <a:rPr spc="10" dirty="0"/>
              <a:t> </a:t>
            </a:r>
            <a:r>
              <a:rPr spc="-10" dirty="0"/>
              <a:t>supplémentaire</a:t>
            </a:r>
            <a:r>
              <a:rPr spc="20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5" dirty="0"/>
              <a:t>Limites</a:t>
            </a:r>
            <a:r>
              <a:rPr dirty="0"/>
              <a:t> </a:t>
            </a:r>
            <a:r>
              <a:rPr spc="-30" dirty="0"/>
              <a:t>d’exonération	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05078" y="1910460"/>
          <a:ext cx="10873740" cy="4559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Seuils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Prévoyance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r>
                        <a:rPr sz="16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(2 782,08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 + 1,5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la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contributions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peut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dépasser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12 %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du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PASS,</a:t>
                      </a:r>
                      <a:r>
                        <a:rPr sz="14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soit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5 564,16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€.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la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plus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élevée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5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(2 318,40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17399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brute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retenue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(231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840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€),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soit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une </a:t>
                      </a:r>
                      <a:r>
                        <a:rPr sz="1400" spc="-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absolue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11 592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Seuils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revenu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Prévoyance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r>
                        <a:rPr sz="16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marL="91440" marR="1289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Contributions</a:t>
                      </a:r>
                      <a:r>
                        <a:rPr sz="14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patronales</a:t>
                      </a:r>
                      <a:r>
                        <a:rPr sz="14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 de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</a:t>
                      </a:r>
                      <a:r>
                        <a:rPr sz="14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imposable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dès </a:t>
                      </a:r>
                      <a:r>
                        <a:rPr sz="1400" spc="-30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premier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euro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-Contributions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salariales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5835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salariales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patronales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autres</a:t>
                      </a:r>
                      <a:r>
                        <a:rPr sz="14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prévoyance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: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(2 318,40</a:t>
                      </a:r>
                      <a:r>
                        <a:rPr sz="14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majorés 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2 %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annuelle</a:t>
                      </a:r>
                      <a:r>
                        <a:rPr sz="14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brute*.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peut</a:t>
                      </a:r>
                      <a:r>
                        <a:rPr sz="14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dépasser</a:t>
                      </a:r>
                      <a:r>
                        <a:rPr sz="14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(soit</a:t>
                      </a:r>
                      <a:r>
                        <a:rPr sz="14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7 418,88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*Le</a:t>
                      </a:r>
                      <a:r>
                        <a:rPr sz="12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paramètre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rémunération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brute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»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s’entend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intégrant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contributions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patronales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«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»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imposables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r>
                        <a:rPr sz="14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limitée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PASS,</a:t>
                      </a:r>
                      <a:r>
                        <a:rPr sz="14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soit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sz="14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absolue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29 675,52</a:t>
                      </a:r>
                      <a:r>
                        <a:rPr sz="14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38707E5-B840-5DA8-C62D-62F1186D8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22" y="10078"/>
            <a:ext cx="2866007" cy="657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3958590" cy="6265545"/>
            <a:chOff x="434340" y="44196"/>
            <a:chExt cx="3958590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395859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55" dirty="0"/>
              <a:t>Taxes</a:t>
            </a:r>
            <a:r>
              <a:rPr spc="-25" dirty="0"/>
              <a:t> </a:t>
            </a:r>
            <a:r>
              <a:rPr dirty="0"/>
              <a:t>assises</a:t>
            </a:r>
            <a:r>
              <a:rPr spc="-15" dirty="0"/>
              <a:t> </a:t>
            </a:r>
            <a:r>
              <a:rPr dirty="0"/>
              <a:t>sur</a:t>
            </a:r>
            <a:r>
              <a:rPr spc="-1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spc="-5" dirty="0"/>
              <a:t>salaires	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67410" y="764679"/>
          <a:ext cx="11220449" cy="4974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Assiette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66370" indent="-609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salariale </a:t>
                      </a:r>
                      <a:r>
                        <a:rPr sz="2000" b="1" spc="-43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305435" marR="202565" indent="-131445">
                        <a:lnSpc>
                          <a:spcPct val="120000"/>
                        </a:lnSpc>
                        <a:spcBef>
                          <a:spcPts val="18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patronale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Taxe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apprentissage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0,68%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(Alsace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–Moselle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0,44%)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971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800" b="1" spc="-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5130" marR="2449195" algn="just">
                        <a:lnSpc>
                          <a:spcPct val="120000"/>
                        </a:lnSpc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Entreprises</a:t>
                      </a:r>
                      <a:r>
                        <a:rPr sz="1800" b="1" spc="-6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 </a:t>
                      </a:r>
                      <a:r>
                        <a:rPr sz="1800" b="1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Entreprises</a:t>
                      </a:r>
                      <a:r>
                        <a:rPr sz="1800" b="1" spc="-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b="1" u="heavy" spc="-5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 </a:t>
                      </a:r>
                      <a:r>
                        <a:rPr sz="1800" b="1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</a:t>
                      </a:r>
                      <a:r>
                        <a:rPr sz="1800" b="1" spc="36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CPF/CDD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98500" marR="674370" algn="just">
                        <a:lnSpc>
                          <a:spcPct val="12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800" spc="-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800" spc="-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800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CDD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0,55%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273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1,00%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2730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1,00%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CA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800" b="1" spc="-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(Entreprises</a:t>
                      </a:r>
                      <a:r>
                        <a:rPr sz="18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0,45%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solidFill>
                      <a:srgbClr val="E7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9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Taxe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Déclaration</a:t>
                      </a:r>
                      <a:r>
                        <a:rPr sz="1800" b="1" spc="3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voie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électronique</a:t>
                      </a:r>
                      <a:r>
                        <a:rPr sz="18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uniquement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(Abattement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organismes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sans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lucratif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8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8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616€)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0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&lt;=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984€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8 984€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&lt;=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936€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936€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AE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r>
                        <a:rPr sz="18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4,25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Taux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8,50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43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r>
                        <a:rPr sz="1800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13,60%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CA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095" y="5876544"/>
            <a:ext cx="11216640" cy="585470"/>
          </a:xfrm>
          <a:prstGeom prst="rect">
            <a:avLst/>
          </a:prstGeom>
          <a:ln w="9525">
            <a:solidFill>
              <a:srgbClr val="448FB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442595">
              <a:lnSpc>
                <a:spcPct val="100000"/>
              </a:lnSpc>
              <a:spcBef>
                <a:spcPts val="275"/>
              </a:spcBef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Entreprises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salariés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plus: la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déclaration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annuelle de 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l’obligation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d'emploi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travailleurs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handicapés au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titre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2023 et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paiement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contribution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éventuelle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seront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réaliser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auprès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l'Urssaf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DSN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d'avril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(exigible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15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mai</a:t>
            </a:r>
            <a:r>
              <a:rPr sz="16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8C903A1-2D94-1236-CE00-87D7B098C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82" y="26762"/>
            <a:ext cx="2789807" cy="6397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925195"/>
            <a:ext cx="11268075" cy="5331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légales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3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formation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2000" b="1" spc="3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taxe</a:t>
            </a:r>
            <a:r>
              <a:rPr sz="2000" b="1" spc="3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d’apprentissage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recouvrées</a:t>
            </a:r>
            <a:r>
              <a:rPr sz="2000" b="1" spc="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l’URSSAF</a:t>
            </a:r>
            <a:r>
              <a:rPr sz="2000" b="1" spc="-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caisses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MSA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  <a:tab pos="2353310" algn="l"/>
                <a:tab pos="2854960" algn="l"/>
                <a:tab pos="4276725" algn="l"/>
                <a:tab pos="5420360" algn="l"/>
                <a:tab pos="7084695" algn="l"/>
                <a:tab pos="8079740" algn="l"/>
                <a:tab pos="8447405" algn="l"/>
                <a:tab pos="9009380" algn="l"/>
                <a:tab pos="10105390" algn="l"/>
                <a:tab pos="10516870" algn="l"/>
                <a:tab pos="10855325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Men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ual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	des	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ontrib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Format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profe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sionn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le,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F-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	et	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	pr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i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ci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	de	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	taxe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d’apprentissage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(0,59%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masse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salariale)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Versement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annuel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solde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taxe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d’apprentissage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5858"/>
              </a:buClr>
              <a:buFont typeface="Wingdings"/>
              <a:buChar char=""/>
            </a:pPr>
            <a:endParaRPr sz="195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DSN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d’avril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taxe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 titre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2023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(taux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0,09%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masse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salariale)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FF5858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612265" lvl="3" indent="-229235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solde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 taxe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d’apprentissage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n’est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dû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titre des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établissements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Bas-Rhin,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Haut-Rhin et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Moselle</a:t>
            </a:r>
            <a:endParaRPr sz="15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20"/>
              </a:spcBef>
              <a:buClr>
                <a:srgbClr val="FF5858"/>
              </a:buClr>
              <a:buFont typeface="Calibri"/>
              <a:buChar char="–"/>
            </a:pPr>
            <a:endParaRPr sz="1950">
              <a:latin typeface="Calibri"/>
              <a:cs typeface="Calibri"/>
            </a:endParaRPr>
          </a:p>
          <a:p>
            <a:pPr marL="1612265" marR="5080" lvl="3" indent="-228600">
              <a:lnSpc>
                <a:spcPct val="100000"/>
              </a:lnSpc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fonds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collectés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Urssaf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5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reversés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Caisse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dépôts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consignations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r>
              <a:rPr sz="15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5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chargée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affecter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aux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établissements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choix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 l’employeur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effectué</a:t>
            </a:r>
            <a:r>
              <a:rPr sz="15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via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plateforme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dématérialisée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SOLTéA</a:t>
            </a:r>
            <a:r>
              <a:rPr sz="1500" spc="-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(www.soltea.education.gouv.fr)</a:t>
            </a:r>
            <a:endParaRPr sz="15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5"/>
              </a:spcBef>
              <a:buClr>
                <a:srgbClr val="FF5858"/>
              </a:buClr>
              <a:buFont typeface="Calibri"/>
              <a:buChar char="–"/>
            </a:pP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Versement</a:t>
            </a:r>
            <a:r>
              <a:rPr sz="18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annuel</a:t>
            </a:r>
            <a:r>
              <a:rPr sz="18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2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contribution</a:t>
            </a:r>
            <a:r>
              <a:rPr sz="1800" spc="2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supplémentaire</a:t>
            </a:r>
            <a:r>
              <a:rPr sz="1800" spc="22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l’apprentissage</a:t>
            </a:r>
            <a:r>
              <a:rPr sz="1800" spc="2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(entreprises</a:t>
            </a:r>
            <a:r>
              <a:rPr sz="18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d’au</a:t>
            </a:r>
            <a:r>
              <a:rPr sz="1800" spc="22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moins</a:t>
            </a:r>
            <a:r>
              <a:rPr sz="18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250</a:t>
            </a:r>
            <a:r>
              <a:rPr sz="18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ayant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quota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favorisant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l’insertion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inférieur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5%)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DSN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mars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contribution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due 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Contributions</a:t>
            </a:r>
            <a:r>
              <a:rPr spc="5" dirty="0"/>
              <a:t> </a:t>
            </a:r>
            <a:r>
              <a:rPr spc="-5" dirty="0"/>
              <a:t>Formation</a:t>
            </a:r>
            <a:r>
              <a:rPr spc="-15" dirty="0"/>
              <a:t> </a:t>
            </a:r>
            <a:r>
              <a:rPr spc="-10" dirty="0"/>
              <a:t>Professionnelle </a:t>
            </a:r>
            <a:r>
              <a:rPr dirty="0"/>
              <a:t>/ </a:t>
            </a:r>
            <a:r>
              <a:rPr spc="-70" dirty="0"/>
              <a:t>Taxe</a:t>
            </a:r>
            <a:r>
              <a:rPr spc="-15" dirty="0"/>
              <a:t> </a:t>
            </a:r>
            <a:r>
              <a:rPr spc="-30" dirty="0"/>
              <a:t>d’Apprentissage	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8391906" cy="6408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r>
              <a:rPr dirty="0"/>
              <a:t>/61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1EC8083-4841-474A-A5E2-36862E659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1" y="94454"/>
            <a:ext cx="3088689" cy="708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3896" y="6652842"/>
            <a:ext cx="755301" cy="1605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68531" y="6599021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©</a:t>
            </a:r>
            <a:r>
              <a:rPr sz="1200" spc="-9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H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554" y="694181"/>
            <a:ext cx="10083800" cy="5617210"/>
          </a:xfrm>
          <a:custGeom>
            <a:avLst/>
            <a:gdLst/>
            <a:ahLst/>
            <a:cxnLst/>
            <a:rect l="l" t="t" r="r" b="b"/>
            <a:pathLst>
              <a:path w="10083800" h="5617210">
                <a:moveTo>
                  <a:pt x="0" y="0"/>
                </a:moveTo>
                <a:lnTo>
                  <a:pt x="10083292" y="0"/>
                </a:lnTo>
              </a:path>
              <a:path w="10083800" h="5617210">
                <a:moveTo>
                  <a:pt x="0" y="0"/>
                </a:moveTo>
                <a:lnTo>
                  <a:pt x="2120" y="5616625"/>
                </a:lnTo>
              </a:path>
            </a:pathLst>
          </a:custGeom>
          <a:ln w="19050">
            <a:solidFill>
              <a:srgbClr val="60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8537" y="2840227"/>
            <a:ext cx="3482975" cy="1834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3177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48FB6"/>
                </a:solidFill>
                <a:latin typeface="Calibri"/>
                <a:cs typeface="Calibri"/>
              </a:rPr>
              <a:t>Les</a:t>
            </a:r>
            <a:r>
              <a:rPr sz="4000" b="1" spc="-80" dirty="0">
                <a:solidFill>
                  <a:srgbClr val="448FB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448FB6"/>
                </a:solidFill>
                <a:latin typeface="Calibri"/>
                <a:cs typeface="Calibri"/>
              </a:rPr>
              <a:t>paramètres </a:t>
            </a:r>
            <a:r>
              <a:rPr sz="4000" b="1" spc="-890" dirty="0">
                <a:solidFill>
                  <a:srgbClr val="448FB6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448FB6"/>
                </a:solidFill>
                <a:latin typeface="Calibri"/>
                <a:cs typeface="Calibri"/>
              </a:rPr>
              <a:t>de</a:t>
            </a:r>
            <a:r>
              <a:rPr sz="4000" b="1" spc="-10" dirty="0">
                <a:solidFill>
                  <a:srgbClr val="448FB6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448FB6"/>
                </a:solidFill>
                <a:latin typeface="Calibri"/>
                <a:cs typeface="Calibri"/>
              </a:rPr>
              <a:t>la paie</a:t>
            </a:r>
            <a:endParaRPr sz="4000">
              <a:latin typeface="Calibri"/>
              <a:cs typeface="Calibri"/>
            </a:endParaRPr>
          </a:p>
          <a:p>
            <a:pPr marL="135255">
              <a:lnSpc>
                <a:spcPct val="100000"/>
              </a:lnSpc>
              <a:spcBef>
                <a:spcPts val="565"/>
              </a:spcBef>
            </a:pP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au</a:t>
            </a:r>
            <a:r>
              <a:rPr sz="3400" b="1" spc="-20" dirty="0">
                <a:solidFill>
                  <a:srgbClr val="FF6E6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1</a:t>
            </a:r>
            <a:r>
              <a:rPr sz="3375" b="1" spc="-7" baseline="24691" dirty="0">
                <a:solidFill>
                  <a:srgbClr val="FF6E6E"/>
                </a:solidFill>
                <a:latin typeface="Calibri"/>
                <a:cs typeface="Calibri"/>
              </a:rPr>
              <a:t>er</a:t>
            </a:r>
            <a:r>
              <a:rPr sz="3375" b="1" spc="345" baseline="24691" dirty="0">
                <a:solidFill>
                  <a:srgbClr val="FF6E6E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FF6E6E"/>
                </a:solidFill>
                <a:latin typeface="Calibri"/>
                <a:cs typeface="Calibri"/>
              </a:rPr>
              <a:t>janvier </a:t>
            </a:r>
            <a:r>
              <a:rPr sz="3400" b="1" spc="-5" dirty="0">
                <a:solidFill>
                  <a:srgbClr val="FF6E6E"/>
                </a:solidFill>
                <a:latin typeface="Calibri"/>
                <a:cs typeface="Calibri"/>
              </a:rPr>
              <a:t>2024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0626" y="1629155"/>
            <a:ext cx="11171555" cy="4656455"/>
            <a:chOff x="1020626" y="1629155"/>
            <a:chExt cx="11171555" cy="4656455"/>
          </a:xfrm>
        </p:grpSpPr>
        <p:sp>
          <p:nvSpPr>
            <p:cNvPr id="9" name="object 9"/>
            <p:cNvSpPr/>
            <p:nvPr/>
          </p:nvSpPr>
          <p:spPr>
            <a:xfrm>
              <a:off x="1020626" y="1971740"/>
              <a:ext cx="894080" cy="895350"/>
            </a:xfrm>
            <a:custGeom>
              <a:avLst/>
              <a:gdLst/>
              <a:ahLst/>
              <a:cxnLst/>
              <a:rect l="l" t="t" r="r" b="b"/>
              <a:pathLst>
                <a:path w="894080" h="895350">
                  <a:moveTo>
                    <a:pt x="447130" y="0"/>
                  </a:moveTo>
                  <a:lnTo>
                    <a:pt x="397985" y="2644"/>
                  </a:lnTo>
                  <a:lnTo>
                    <a:pt x="350931" y="10323"/>
                  </a:lnTo>
                  <a:lnTo>
                    <a:pt x="305449" y="22861"/>
                  </a:lnTo>
                  <a:lnTo>
                    <a:pt x="262152" y="39889"/>
                  </a:lnTo>
                  <a:lnTo>
                    <a:pt x="221194" y="61165"/>
                  </a:lnTo>
                  <a:lnTo>
                    <a:pt x="182844" y="86416"/>
                  </a:lnTo>
                  <a:lnTo>
                    <a:pt x="147376" y="115370"/>
                  </a:lnTo>
                  <a:lnTo>
                    <a:pt x="115061" y="147753"/>
                  </a:lnTo>
                  <a:lnTo>
                    <a:pt x="86172" y="183293"/>
                  </a:lnTo>
                  <a:lnTo>
                    <a:pt x="60979" y="221716"/>
                  </a:lnTo>
                  <a:lnTo>
                    <a:pt x="39756" y="262750"/>
                  </a:lnTo>
                  <a:lnTo>
                    <a:pt x="22774" y="306122"/>
                  </a:lnTo>
                  <a:lnTo>
                    <a:pt x="10304" y="351568"/>
                  </a:lnTo>
                  <a:lnTo>
                    <a:pt x="2621" y="398815"/>
                  </a:lnTo>
                  <a:lnTo>
                    <a:pt x="0" y="447583"/>
                  </a:lnTo>
                  <a:lnTo>
                    <a:pt x="2621" y="496350"/>
                  </a:lnTo>
                  <a:lnTo>
                    <a:pt x="10304" y="543597"/>
                  </a:lnTo>
                  <a:lnTo>
                    <a:pt x="22776" y="589049"/>
                  </a:lnTo>
                  <a:lnTo>
                    <a:pt x="39764" y="632435"/>
                  </a:lnTo>
                  <a:lnTo>
                    <a:pt x="60996" y="673480"/>
                  </a:lnTo>
                  <a:lnTo>
                    <a:pt x="86200" y="711912"/>
                  </a:lnTo>
                  <a:lnTo>
                    <a:pt x="115102" y="747458"/>
                  </a:lnTo>
                  <a:lnTo>
                    <a:pt x="147431" y="779845"/>
                  </a:lnTo>
                  <a:lnTo>
                    <a:pt x="182913" y="808799"/>
                  </a:lnTo>
                  <a:lnTo>
                    <a:pt x="221277" y="834049"/>
                  </a:lnTo>
                  <a:lnTo>
                    <a:pt x="262250" y="855319"/>
                  </a:lnTo>
                  <a:lnTo>
                    <a:pt x="305559" y="872338"/>
                  </a:lnTo>
                  <a:lnTo>
                    <a:pt x="350931" y="884833"/>
                  </a:lnTo>
                  <a:lnTo>
                    <a:pt x="398095" y="892530"/>
                  </a:lnTo>
                  <a:lnTo>
                    <a:pt x="446777" y="895156"/>
                  </a:lnTo>
                  <a:lnTo>
                    <a:pt x="495458" y="892530"/>
                  </a:lnTo>
                  <a:lnTo>
                    <a:pt x="542622" y="884833"/>
                  </a:lnTo>
                  <a:lnTo>
                    <a:pt x="587995" y="872338"/>
                  </a:lnTo>
                  <a:lnTo>
                    <a:pt x="631306" y="855319"/>
                  </a:lnTo>
                  <a:lnTo>
                    <a:pt x="672280" y="834049"/>
                  </a:lnTo>
                  <a:lnTo>
                    <a:pt x="710647" y="808800"/>
                  </a:lnTo>
                  <a:lnTo>
                    <a:pt x="746133" y="779845"/>
                  </a:lnTo>
                  <a:lnTo>
                    <a:pt x="778465" y="747458"/>
                  </a:lnTo>
                  <a:lnTo>
                    <a:pt x="807371" y="711912"/>
                  </a:lnTo>
                  <a:lnTo>
                    <a:pt x="832577" y="673480"/>
                  </a:lnTo>
                  <a:lnTo>
                    <a:pt x="851160" y="637562"/>
                  </a:lnTo>
                  <a:lnTo>
                    <a:pt x="427818" y="637562"/>
                  </a:lnTo>
                  <a:lnTo>
                    <a:pt x="427818" y="348797"/>
                  </a:lnTo>
                  <a:lnTo>
                    <a:pt x="340325" y="348797"/>
                  </a:lnTo>
                  <a:lnTo>
                    <a:pt x="340325" y="294411"/>
                  </a:lnTo>
                  <a:lnTo>
                    <a:pt x="346834" y="292584"/>
                  </a:lnTo>
                  <a:lnTo>
                    <a:pt x="352755" y="290758"/>
                  </a:lnTo>
                  <a:lnTo>
                    <a:pt x="373920" y="283451"/>
                  </a:lnTo>
                  <a:lnTo>
                    <a:pt x="384331" y="279228"/>
                  </a:lnTo>
                  <a:lnTo>
                    <a:pt x="394752" y="274770"/>
                  </a:lnTo>
                  <a:lnTo>
                    <a:pt x="405163" y="270537"/>
                  </a:lnTo>
                  <a:lnTo>
                    <a:pt x="415113" y="265322"/>
                  </a:lnTo>
                  <a:lnTo>
                    <a:pt x="425259" y="260108"/>
                  </a:lnTo>
                  <a:lnTo>
                    <a:pt x="430278" y="257358"/>
                  </a:lnTo>
                  <a:lnTo>
                    <a:pt x="435249" y="254461"/>
                  </a:lnTo>
                  <a:lnTo>
                    <a:pt x="440738" y="251603"/>
                  </a:lnTo>
                  <a:lnTo>
                    <a:pt x="446140" y="248460"/>
                  </a:lnTo>
                  <a:lnTo>
                    <a:pt x="456757" y="241616"/>
                  </a:lnTo>
                  <a:lnTo>
                    <a:pt x="462158" y="238473"/>
                  </a:lnTo>
                  <a:lnTo>
                    <a:pt x="467668" y="235605"/>
                  </a:lnTo>
                  <a:lnTo>
                    <a:pt x="839868" y="235605"/>
                  </a:lnTo>
                  <a:lnTo>
                    <a:pt x="832667" y="221683"/>
                  </a:lnTo>
                  <a:lnTo>
                    <a:pt x="807471" y="183250"/>
                  </a:lnTo>
                  <a:lnTo>
                    <a:pt x="778575" y="147703"/>
                  </a:lnTo>
                  <a:lnTo>
                    <a:pt x="746251" y="115315"/>
                  </a:lnTo>
                  <a:lnTo>
                    <a:pt x="710772" y="86360"/>
                  </a:lnTo>
                  <a:lnTo>
                    <a:pt x="672410" y="61110"/>
                  </a:lnTo>
                  <a:lnTo>
                    <a:pt x="631565" y="39889"/>
                  </a:lnTo>
                  <a:lnTo>
                    <a:pt x="588279" y="22861"/>
                  </a:lnTo>
                  <a:lnTo>
                    <a:pt x="542930" y="10355"/>
                  </a:lnTo>
                  <a:lnTo>
                    <a:pt x="495789" y="2644"/>
                  </a:lnTo>
                  <a:lnTo>
                    <a:pt x="447130" y="0"/>
                  </a:lnTo>
                  <a:close/>
                </a:path>
                <a:path w="894080" h="895350">
                  <a:moveTo>
                    <a:pt x="839868" y="235605"/>
                  </a:moveTo>
                  <a:lnTo>
                    <a:pt x="495783" y="235605"/>
                  </a:lnTo>
                  <a:lnTo>
                    <a:pt x="495783" y="637562"/>
                  </a:lnTo>
                  <a:lnTo>
                    <a:pt x="851160" y="637562"/>
                  </a:lnTo>
                  <a:lnTo>
                    <a:pt x="870804" y="589049"/>
                  </a:lnTo>
                  <a:lnTo>
                    <a:pt x="883278" y="543597"/>
                  </a:lnTo>
                  <a:lnTo>
                    <a:pt x="890962" y="496350"/>
                  </a:lnTo>
                  <a:lnTo>
                    <a:pt x="893584" y="447583"/>
                  </a:lnTo>
                  <a:lnTo>
                    <a:pt x="890982" y="398787"/>
                  </a:lnTo>
                  <a:lnTo>
                    <a:pt x="883319" y="351559"/>
                  </a:lnTo>
                  <a:lnTo>
                    <a:pt x="870865" y="306116"/>
                  </a:lnTo>
                  <a:lnTo>
                    <a:pt x="853889" y="262729"/>
                  </a:lnTo>
                  <a:lnTo>
                    <a:pt x="839868" y="235605"/>
                  </a:lnTo>
                  <a:close/>
                </a:path>
                <a:path w="894080" h="895350">
                  <a:moveTo>
                    <a:pt x="427818" y="312412"/>
                  </a:moveTo>
                  <a:lnTo>
                    <a:pt x="389929" y="333536"/>
                  </a:lnTo>
                  <a:lnTo>
                    <a:pt x="347416" y="347026"/>
                  </a:lnTo>
                  <a:lnTo>
                    <a:pt x="340325" y="348797"/>
                  </a:lnTo>
                  <a:lnTo>
                    <a:pt x="427818" y="348797"/>
                  </a:lnTo>
                  <a:lnTo>
                    <a:pt x="427818" y="312412"/>
                  </a:lnTo>
                  <a:close/>
                </a:path>
              </a:pathLst>
            </a:custGeom>
            <a:solidFill>
              <a:srgbClr val="FF7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9808" y="1629155"/>
              <a:ext cx="7632192" cy="4656296"/>
            </a:xfrm>
            <a:prstGeom prst="rect">
              <a:avLst/>
            </a:prstGeom>
          </p:spPr>
        </p:pic>
      </p:grp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BE25705-8C0C-1186-1D5C-051D6881E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8522" y="982217"/>
            <a:ext cx="5158740" cy="2032000"/>
          </a:xfrm>
          <a:custGeom>
            <a:avLst/>
            <a:gdLst/>
            <a:ahLst/>
            <a:cxnLst/>
            <a:rect l="l" t="t" r="r" b="b"/>
            <a:pathLst>
              <a:path w="5158740" h="2032000">
                <a:moveTo>
                  <a:pt x="4955540" y="0"/>
                </a:moveTo>
                <a:lnTo>
                  <a:pt x="203200" y="0"/>
                </a:lnTo>
                <a:lnTo>
                  <a:pt x="156602" y="5364"/>
                </a:lnTo>
                <a:lnTo>
                  <a:pt x="113829" y="20645"/>
                </a:lnTo>
                <a:lnTo>
                  <a:pt x="76101" y="44626"/>
                </a:lnTo>
                <a:lnTo>
                  <a:pt x="44634" y="76090"/>
                </a:lnTo>
                <a:lnTo>
                  <a:pt x="20650" y="113818"/>
                </a:lnTo>
                <a:lnTo>
                  <a:pt x="5365" y="156594"/>
                </a:lnTo>
                <a:lnTo>
                  <a:pt x="0" y="203200"/>
                </a:lnTo>
                <a:lnTo>
                  <a:pt x="0" y="1828292"/>
                </a:lnTo>
                <a:lnTo>
                  <a:pt x="5365" y="1874897"/>
                </a:lnTo>
                <a:lnTo>
                  <a:pt x="20650" y="1917673"/>
                </a:lnTo>
                <a:lnTo>
                  <a:pt x="44634" y="1955401"/>
                </a:lnTo>
                <a:lnTo>
                  <a:pt x="76101" y="1986865"/>
                </a:lnTo>
                <a:lnTo>
                  <a:pt x="113829" y="2010846"/>
                </a:lnTo>
                <a:lnTo>
                  <a:pt x="156602" y="2026127"/>
                </a:lnTo>
                <a:lnTo>
                  <a:pt x="203200" y="2031492"/>
                </a:lnTo>
                <a:lnTo>
                  <a:pt x="4955540" y="2031492"/>
                </a:lnTo>
                <a:lnTo>
                  <a:pt x="5002145" y="2026127"/>
                </a:lnTo>
                <a:lnTo>
                  <a:pt x="5044921" y="2010846"/>
                </a:lnTo>
                <a:lnTo>
                  <a:pt x="5082649" y="1986865"/>
                </a:lnTo>
                <a:lnTo>
                  <a:pt x="5114113" y="1955401"/>
                </a:lnTo>
                <a:lnTo>
                  <a:pt x="5138094" y="1917673"/>
                </a:lnTo>
                <a:lnTo>
                  <a:pt x="5153375" y="1874897"/>
                </a:lnTo>
                <a:lnTo>
                  <a:pt x="5158740" y="1828292"/>
                </a:lnTo>
                <a:lnTo>
                  <a:pt x="5158740" y="203200"/>
                </a:lnTo>
                <a:lnTo>
                  <a:pt x="5153375" y="156594"/>
                </a:lnTo>
                <a:lnTo>
                  <a:pt x="5138094" y="113818"/>
                </a:lnTo>
                <a:lnTo>
                  <a:pt x="5114113" y="76090"/>
                </a:lnTo>
                <a:lnTo>
                  <a:pt x="5082649" y="44626"/>
                </a:lnTo>
                <a:lnTo>
                  <a:pt x="5044921" y="20645"/>
                </a:lnTo>
                <a:lnTo>
                  <a:pt x="5002145" y="5364"/>
                </a:lnTo>
                <a:lnTo>
                  <a:pt x="4955540" y="0"/>
                </a:lnTo>
                <a:close/>
              </a:path>
            </a:pathLst>
          </a:custGeom>
          <a:solidFill>
            <a:srgbClr val="F9A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3491" y="1597533"/>
            <a:ext cx="436753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2885" marR="5080" indent="-210820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Contributions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conventionnelles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dialogue social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0933" y="3001010"/>
            <a:ext cx="4646295" cy="3250565"/>
            <a:chOff x="1630933" y="3001010"/>
            <a:chExt cx="4646295" cy="3250565"/>
          </a:xfrm>
        </p:grpSpPr>
        <p:sp>
          <p:nvSpPr>
            <p:cNvPr id="7" name="object 7"/>
            <p:cNvSpPr/>
            <p:nvPr/>
          </p:nvSpPr>
          <p:spPr>
            <a:xfrm>
              <a:off x="1643633" y="3013710"/>
              <a:ext cx="492759" cy="1935480"/>
            </a:xfrm>
            <a:custGeom>
              <a:avLst/>
              <a:gdLst/>
              <a:ahLst/>
              <a:cxnLst/>
              <a:rect l="l" t="t" r="r" b="b"/>
              <a:pathLst>
                <a:path w="492760" h="1935479">
                  <a:moveTo>
                    <a:pt x="0" y="0"/>
                  </a:moveTo>
                  <a:lnTo>
                    <a:pt x="0" y="1934971"/>
                  </a:lnTo>
                  <a:lnTo>
                    <a:pt x="492633" y="1934971"/>
                  </a:lnTo>
                </a:path>
              </a:pathLst>
            </a:custGeom>
            <a:ln w="25400">
              <a:solidFill>
                <a:srgbClr val="82D0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7409" y="3658362"/>
              <a:ext cx="4127500" cy="2580640"/>
            </a:xfrm>
            <a:custGeom>
              <a:avLst/>
              <a:gdLst/>
              <a:ahLst/>
              <a:cxnLst/>
              <a:rect l="l" t="t" r="r" b="b"/>
              <a:pathLst>
                <a:path w="4127500" h="2580640">
                  <a:moveTo>
                    <a:pt x="3868928" y="0"/>
                  </a:moveTo>
                  <a:lnTo>
                    <a:pt x="258063" y="0"/>
                  </a:lnTo>
                  <a:lnTo>
                    <a:pt x="211684" y="4158"/>
                  </a:lnTo>
                  <a:lnTo>
                    <a:pt x="168029" y="16148"/>
                  </a:lnTo>
                  <a:lnTo>
                    <a:pt x="127827" y="35240"/>
                  </a:lnTo>
                  <a:lnTo>
                    <a:pt x="91809" y="60703"/>
                  </a:lnTo>
                  <a:lnTo>
                    <a:pt x="60703" y="91809"/>
                  </a:lnTo>
                  <a:lnTo>
                    <a:pt x="35240" y="127827"/>
                  </a:lnTo>
                  <a:lnTo>
                    <a:pt x="16148" y="168029"/>
                  </a:lnTo>
                  <a:lnTo>
                    <a:pt x="4158" y="211684"/>
                  </a:lnTo>
                  <a:lnTo>
                    <a:pt x="0" y="258063"/>
                  </a:lnTo>
                  <a:lnTo>
                    <a:pt x="0" y="2322118"/>
                  </a:lnTo>
                  <a:lnTo>
                    <a:pt x="4158" y="2368496"/>
                  </a:lnTo>
                  <a:lnTo>
                    <a:pt x="16148" y="2412146"/>
                  </a:lnTo>
                  <a:lnTo>
                    <a:pt x="35240" y="2452341"/>
                  </a:lnTo>
                  <a:lnTo>
                    <a:pt x="60703" y="2488352"/>
                  </a:lnTo>
                  <a:lnTo>
                    <a:pt x="91809" y="2519449"/>
                  </a:lnTo>
                  <a:lnTo>
                    <a:pt x="127827" y="2544905"/>
                  </a:lnTo>
                  <a:lnTo>
                    <a:pt x="168029" y="2563989"/>
                  </a:lnTo>
                  <a:lnTo>
                    <a:pt x="211684" y="2575974"/>
                  </a:lnTo>
                  <a:lnTo>
                    <a:pt x="258063" y="2580132"/>
                  </a:lnTo>
                  <a:lnTo>
                    <a:pt x="3868928" y="2580132"/>
                  </a:lnTo>
                  <a:lnTo>
                    <a:pt x="3915307" y="2575974"/>
                  </a:lnTo>
                  <a:lnTo>
                    <a:pt x="3958962" y="2563989"/>
                  </a:lnTo>
                  <a:lnTo>
                    <a:pt x="3999164" y="2544905"/>
                  </a:lnTo>
                  <a:lnTo>
                    <a:pt x="4035182" y="2519449"/>
                  </a:lnTo>
                  <a:lnTo>
                    <a:pt x="4066288" y="2488352"/>
                  </a:lnTo>
                  <a:lnTo>
                    <a:pt x="4091751" y="2452341"/>
                  </a:lnTo>
                  <a:lnTo>
                    <a:pt x="4110843" y="2412146"/>
                  </a:lnTo>
                  <a:lnTo>
                    <a:pt x="4122833" y="2368496"/>
                  </a:lnTo>
                  <a:lnTo>
                    <a:pt x="4126991" y="2322118"/>
                  </a:lnTo>
                  <a:lnTo>
                    <a:pt x="4126991" y="258063"/>
                  </a:lnTo>
                  <a:lnTo>
                    <a:pt x="4122833" y="211684"/>
                  </a:lnTo>
                  <a:lnTo>
                    <a:pt x="4110843" y="168029"/>
                  </a:lnTo>
                  <a:lnTo>
                    <a:pt x="4091751" y="127827"/>
                  </a:lnTo>
                  <a:lnTo>
                    <a:pt x="4066288" y="91809"/>
                  </a:lnTo>
                  <a:lnTo>
                    <a:pt x="4035182" y="60703"/>
                  </a:lnTo>
                  <a:lnTo>
                    <a:pt x="3999164" y="35240"/>
                  </a:lnTo>
                  <a:lnTo>
                    <a:pt x="3958962" y="16148"/>
                  </a:lnTo>
                  <a:lnTo>
                    <a:pt x="3915307" y="4158"/>
                  </a:lnTo>
                  <a:lnTo>
                    <a:pt x="38689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7409" y="3658362"/>
              <a:ext cx="4127500" cy="2580640"/>
            </a:xfrm>
            <a:custGeom>
              <a:avLst/>
              <a:gdLst/>
              <a:ahLst/>
              <a:cxnLst/>
              <a:rect l="l" t="t" r="r" b="b"/>
              <a:pathLst>
                <a:path w="4127500" h="2580640">
                  <a:moveTo>
                    <a:pt x="0" y="258063"/>
                  </a:moveTo>
                  <a:lnTo>
                    <a:pt x="4158" y="211684"/>
                  </a:lnTo>
                  <a:lnTo>
                    <a:pt x="16148" y="168029"/>
                  </a:lnTo>
                  <a:lnTo>
                    <a:pt x="35240" y="127827"/>
                  </a:lnTo>
                  <a:lnTo>
                    <a:pt x="60703" y="91809"/>
                  </a:lnTo>
                  <a:lnTo>
                    <a:pt x="91809" y="60703"/>
                  </a:lnTo>
                  <a:lnTo>
                    <a:pt x="127827" y="35240"/>
                  </a:lnTo>
                  <a:lnTo>
                    <a:pt x="168029" y="16148"/>
                  </a:lnTo>
                  <a:lnTo>
                    <a:pt x="211684" y="4158"/>
                  </a:lnTo>
                  <a:lnTo>
                    <a:pt x="258063" y="0"/>
                  </a:lnTo>
                  <a:lnTo>
                    <a:pt x="3868928" y="0"/>
                  </a:lnTo>
                  <a:lnTo>
                    <a:pt x="3915307" y="4158"/>
                  </a:lnTo>
                  <a:lnTo>
                    <a:pt x="3958962" y="16148"/>
                  </a:lnTo>
                  <a:lnTo>
                    <a:pt x="3999164" y="35240"/>
                  </a:lnTo>
                  <a:lnTo>
                    <a:pt x="4035182" y="60703"/>
                  </a:lnTo>
                  <a:lnTo>
                    <a:pt x="4066288" y="91809"/>
                  </a:lnTo>
                  <a:lnTo>
                    <a:pt x="4091751" y="127827"/>
                  </a:lnTo>
                  <a:lnTo>
                    <a:pt x="4110843" y="168029"/>
                  </a:lnTo>
                  <a:lnTo>
                    <a:pt x="4122833" y="211684"/>
                  </a:lnTo>
                  <a:lnTo>
                    <a:pt x="4126991" y="258063"/>
                  </a:lnTo>
                  <a:lnTo>
                    <a:pt x="4126991" y="2322118"/>
                  </a:lnTo>
                  <a:lnTo>
                    <a:pt x="4122833" y="2368496"/>
                  </a:lnTo>
                  <a:lnTo>
                    <a:pt x="4110843" y="2412146"/>
                  </a:lnTo>
                  <a:lnTo>
                    <a:pt x="4091751" y="2452341"/>
                  </a:lnTo>
                  <a:lnTo>
                    <a:pt x="4066288" y="2488352"/>
                  </a:lnTo>
                  <a:lnTo>
                    <a:pt x="4035182" y="2519449"/>
                  </a:lnTo>
                  <a:lnTo>
                    <a:pt x="3999164" y="2544905"/>
                  </a:lnTo>
                  <a:lnTo>
                    <a:pt x="3958962" y="2563989"/>
                  </a:lnTo>
                  <a:lnTo>
                    <a:pt x="3915307" y="2575974"/>
                  </a:lnTo>
                  <a:lnTo>
                    <a:pt x="3868928" y="2580132"/>
                  </a:lnTo>
                  <a:lnTo>
                    <a:pt x="258063" y="2580132"/>
                  </a:lnTo>
                  <a:lnTo>
                    <a:pt x="211684" y="2575974"/>
                  </a:lnTo>
                  <a:lnTo>
                    <a:pt x="168029" y="2563989"/>
                  </a:lnTo>
                  <a:lnTo>
                    <a:pt x="127827" y="2544905"/>
                  </a:lnTo>
                  <a:lnTo>
                    <a:pt x="91809" y="2519449"/>
                  </a:lnTo>
                  <a:lnTo>
                    <a:pt x="60703" y="2488352"/>
                  </a:lnTo>
                  <a:lnTo>
                    <a:pt x="35240" y="2452341"/>
                  </a:lnTo>
                  <a:lnTo>
                    <a:pt x="16148" y="2412146"/>
                  </a:lnTo>
                  <a:lnTo>
                    <a:pt x="4158" y="2368496"/>
                  </a:lnTo>
                  <a:lnTo>
                    <a:pt x="0" y="2322118"/>
                  </a:lnTo>
                  <a:lnTo>
                    <a:pt x="0" y="258063"/>
                  </a:lnTo>
                  <a:close/>
                </a:path>
              </a:pathLst>
            </a:custGeom>
            <a:ln w="25400">
              <a:solidFill>
                <a:srgbClr val="82D0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54757" y="4121022"/>
            <a:ext cx="3888104" cy="15887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2540" algn="ctr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branches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professionnelles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qui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 le</a:t>
            </a:r>
            <a:r>
              <a:rPr sz="22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souhaitent</a:t>
            </a:r>
            <a:r>
              <a:rPr sz="22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pourront</a:t>
            </a:r>
            <a:r>
              <a:rPr sz="22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confier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leur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recouvrement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URSSAF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22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 janvier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2026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(LFSS </a:t>
            </a:r>
            <a:r>
              <a:rPr sz="2200" spc="-48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2024)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spc="-5" dirty="0"/>
              <a:t>Contributions</a:t>
            </a:r>
            <a:r>
              <a:rPr spc="5" dirty="0"/>
              <a:t> </a:t>
            </a:r>
            <a:r>
              <a:rPr spc="-5" dirty="0"/>
              <a:t>Formation</a:t>
            </a:r>
            <a:r>
              <a:rPr spc="-15" dirty="0"/>
              <a:t> </a:t>
            </a:r>
            <a:r>
              <a:rPr spc="-10" dirty="0"/>
              <a:t>Professionnelle </a:t>
            </a:r>
            <a:r>
              <a:rPr dirty="0"/>
              <a:t>/ </a:t>
            </a:r>
            <a:r>
              <a:rPr spc="-70" dirty="0"/>
              <a:t>Taxe</a:t>
            </a:r>
            <a:r>
              <a:rPr spc="-15" dirty="0"/>
              <a:t> </a:t>
            </a:r>
            <a:r>
              <a:rPr spc="-30" dirty="0"/>
              <a:t>d’Apprentissage	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" y="44196"/>
            <a:ext cx="8391906" cy="64084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2187" y="1966346"/>
            <a:ext cx="3277340" cy="328649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r>
              <a:rPr dirty="0"/>
              <a:t>/61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59AD9C8-E39C-2D05-53DC-8419C70C2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34" y="44535"/>
            <a:ext cx="2981003" cy="6835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1140408"/>
            <a:ext cx="6110605" cy="4573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Changement</a:t>
            </a:r>
            <a:r>
              <a:rPr sz="2000" b="1" spc="22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doctrine</a:t>
            </a:r>
            <a:r>
              <a:rPr sz="2000" b="1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concernant</a:t>
            </a:r>
            <a:r>
              <a:rPr sz="2000" b="1" spc="2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2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mandataires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sociaux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756285" marR="5715" lvl="1" indent="-287020" algn="just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 rémunérations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versées aux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mandataires sociaux sans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assujetties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aux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1800" spc="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formation et taxe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d’apprentissage,</a:t>
            </a:r>
            <a:r>
              <a:rPr sz="1800" spc="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même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leurs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rémunérations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soumises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cotisations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5858"/>
              </a:buClr>
              <a:buFont typeface="Wingdings"/>
              <a:buChar char=""/>
            </a:pPr>
            <a:endParaRPr sz="1950">
              <a:latin typeface="Calibri"/>
              <a:cs typeface="Calibri"/>
            </a:endParaRPr>
          </a:p>
          <a:p>
            <a:pPr marL="1155065" marR="5080" lvl="2" indent="-228600" algn="just">
              <a:lnSpc>
                <a:spcPct val="100000"/>
              </a:lnSpc>
              <a:buClr>
                <a:srgbClr val="FF5858"/>
              </a:buClr>
              <a:buSzPct val="128125"/>
              <a:buFont typeface="Arial MT"/>
              <a:buChar char="•"/>
              <a:tabLst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Récente position de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délégation générale à l'emploi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formation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(DGEFP)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reprise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le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site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l’URSSAF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612265" marR="5715" indent="-228600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</a:t>
            </a:r>
            <a:r>
              <a:rPr sz="1500" spc="5" dirty="0">
                <a:solidFill>
                  <a:srgbClr val="FF5858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L’URSSAF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précise que cette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disposition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d’application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immédiate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que les entreprises peuvent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formuler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 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demande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remboursement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les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contributions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payées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l’Urssaf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depuis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2022.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spc="-5" dirty="0"/>
              <a:t>Contributions</a:t>
            </a:r>
            <a:r>
              <a:rPr spc="5" dirty="0"/>
              <a:t> </a:t>
            </a:r>
            <a:r>
              <a:rPr spc="-5" dirty="0"/>
              <a:t>Formation</a:t>
            </a:r>
            <a:r>
              <a:rPr spc="-15" dirty="0"/>
              <a:t> </a:t>
            </a:r>
            <a:r>
              <a:rPr spc="-10" dirty="0"/>
              <a:t>Professionnelle </a:t>
            </a:r>
            <a:r>
              <a:rPr dirty="0"/>
              <a:t>/ </a:t>
            </a:r>
            <a:r>
              <a:rPr spc="-70" dirty="0"/>
              <a:t>Taxe</a:t>
            </a:r>
            <a:r>
              <a:rPr spc="-15" dirty="0"/>
              <a:t> </a:t>
            </a:r>
            <a:r>
              <a:rPr spc="-30" dirty="0"/>
              <a:t>d’Apprentissage	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44196"/>
            <a:ext cx="8391906" cy="6408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2588" y="1917192"/>
            <a:ext cx="3372611" cy="33832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2103154-83B4-3D34-108A-198EB0C50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00" y="44195"/>
            <a:ext cx="2794587" cy="6408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01402"/>
            <a:ext cx="11045190" cy="56197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5"/>
              </a:spcBef>
              <a:buClr>
                <a:srgbClr val="FF5858"/>
              </a:buClr>
              <a:buSzPct val="13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8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générale</a:t>
            </a:r>
            <a:r>
              <a:rPr sz="18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8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patronales</a:t>
            </a:r>
            <a:r>
              <a:rPr sz="18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8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couvre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niveau</a:t>
            </a:r>
            <a:r>
              <a:rPr sz="18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SMIC,</a:t>
            </a:r>
            <a:r>
              <a:rPr sz="18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8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patronales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D’assurance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maladie</a:t>
            </a:r>
            <a:r>
              <a:rPr sz="16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(7%)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D’assurance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vieillesse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(8,55%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+2,02%),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D’allocations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familiales</a:t>
            </a:r>
            <a:r>
              <a:rPr sz="16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(3,45%),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9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FNAL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(0,10%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0,50%),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retraite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complémentaire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(6,01%)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D’assurance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chômage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(4,05%,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cas d’application</a:t>
            </a:r>
            <a:r>
              <a:rPr sz="16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 bonus/malus).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9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D’accident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hauteur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0,46%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0,55%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2023)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 contribution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solidarité autonomie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(0,30%)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5858"/>
              </a:buClr>
              <a:buFont typeface="Wingdings"/>
              <a:buChar char=""/>
            </a:pPr>
            <a:endParaRPr sz="23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SzPct val="13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Formule</a:t>
            </a:r>
            <a:r>
              <a:rPr sz="18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calcul</a:t>
            </a:r>
            <a:r>
              <a:rPr sz="18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générale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19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(T/0,6)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[(1,6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SMIC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annuel/Rémunération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annuelle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brute)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–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1]</a:t>
            </a:r>
            <a:endParaRPr sz="1600" dirty="0">
              <a:latin typeface="Calibri"/>
              <a:cs typeface="Calibri"/>
            </a:endParaRPr>
          </a:p>
          <a:p>
            <a:pPr marL="1612265" lvl="2" indent="-229235">
              <a:lnSpc>
                <a:spcPct val="100000"/>
              </a:lnSpc>
              <a:spcBef>
                <a:spcPts val="875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0,3194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FNAL</a:t>
            </a:r>
            <a:r>
              <a:rPr sz="14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0,10%</a:t>
            </a:r>
            <a:endParaRPr sz="1400" dirty="0">
              <a:latin typeface="Calibri"/>
              <a:cs typeface="Calibri"/>
            </a:endParaRPr>
          </a:p>
          <a:p>
            <a:pPr marL="1612265" lvl="2" indent="-229235">
              <a:lnSpc>
                <a:spcPct val="100000"/>
              </a:lnSpc>
              <a:spcBef>
                <a:spcPts val="865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0,3234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FNAL</a:t>
            </a:r>
            <a:r>
              <a:rPr sz="14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0,50%</a:t>
            </a:r>
            <a:endParaRPr sz="14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FF5858"/>
              </a:buClr>
              <a:buFont typeface="Calibri"/>
              <a:buChar char="–"/>
            </a:pP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FF5858"/>
              </a:buClr>
              <a:buSzPct val="13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En cas</a:t>
            </a:r>
            <a:r>
              <a:rPr sz="18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répartition</a:t>
            </a:r>
            <a:r>
              <a:rPr sz="18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92F41"/>
                </a:solidFill>
                <a:latin typeface="Calibri"/>
                <a:cs typeface="Calibri"/>
              </a:rPr>
              <a:t>dérogatoire</a:t>
            </a:r>
            <a:r>
              <a:rPr sz="18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AGIRC-ARRCO</a:t>
            </a:r>
            <a:r>
              <a:rPr sz="18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8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8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92F41"/>
                </a:solidFill>
                <a:latin typeface="Calibri"/>
                <a:cs typeface="Calibri"/>
              </a:rPr>
              <a:t>particuliers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25"/>
              </a:spcBef>
              <a:buClr>
                <a:srgbClr val="FF5858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patronale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prise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compte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coefficient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sera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ajuster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mais dans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limites</a:t>
            </a:r>
            <a:endParaRPr sz="1600" dirty="0">
              <a:latin typeface="Calibri"/>
              <a:cs typeface="Calibri"/>
            </a:endParaRPr>
          </a:p>
          <a:p>
            <a:pPr marL="1155065" indent="-229235">
              <a:lnSpc>
                <a:spcPct val="100000"/>
              </a:lnSpc>
              <a:spcBef>
                <a:spcPts val="270"/>
              </a:spcBef>
              <a:buClr>
                <a:srgbClr val="FF5858"/>
              </a:buClr>
              <a:buSzPct val="128571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part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patronale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peut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dépasser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6,01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points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(limite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absolue)</a:t>
            </a:r>
            <a:endParaRPr sz="1400" dirty="0">
              <a:latin typeface="Calibri"/>
              <a:cs typeface="Calibri"/>
            </a:endParaRPr>
          </a:p>
          <a:p>
            <a:pPr marL="1155065" indent="-229235">
              <a:lnSpc>
                <a:spcPct val="100000"/>
              </a:lnSpc>
              <a:spcBef>
                <a:spcPts val="265"/>
              </a:spcBef>
              <a:buClr>
                <a:srgbClr val="FF5858"/>
              </a:buClr>
              <a:buSzPct val="128571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répartitions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dérogatoires à la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règle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des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60/40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prises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compte dans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d’un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maximum 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60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 la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charge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 l’employeur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6244590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Réduction </a:t>
            </a:r>
            <a:r>
              <a:rPr spc="-15" dirty="0"/>
              <a:t>générale</a:t>
            </a:r>
            <a:r>
              <a:rPr spc="-10" dirty="0"/>
              <a:t> </a:t>
            </a:r>
            <a:r>
              <a:rPr dirty="0"/>
              <a:t>des </a:t>
            </a:r>
            <a:r>
              <a:rPr spc="-5" dirty="0"/>
              <a:t>cotisations</a:t>
            </a:r>
            <a:r>
              <a:rPr spc="5" dirty="0"/>
              <a:t> </a:t>
            </a:r>
            <a:r>
              <a:rPr spc="-10" dirty="0"/>
              <a:t>patronales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880" y="1689830"/>
            <a:ext cx="3590544" cy="34853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B28029E-17E0-9832-3BE8-174EAEF6B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22" y="44743"/>
            <a:ext cx="2789808" cy="6397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874903"/>
            <a:ext cx="11268710" cy="535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Formule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calcul</a:t>
            </a:r>
            <a:r>
              <a:rPr sz="1900" b="1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personnels</a:t>
            </a:r>
            <a:r>
              <a:rPr sz="1900" b="1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roulants</a:t>
            </a:r>
            <a:r>
              <a:rPr sz="1900" b="1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marchandises</a:t>
            </a:r>
            <a:endParaRPr sz="1900" dirty="0">
              <a:latin typeface="Calibri"/>
              <a:cs typeface="Calibri"/>
            </a:endParaRPr>
          </a:p>
          <a:p>
            <a:pPr marL="804545" lvl="1" indent="-335280">
              <a:lnSpc>
                <a:spcPct val="100000"/>
              </a:lnSpc>
              <a:spcBef>
                <a:spcPts val="1400"/>
              </a:spcBef>
              <a:buClr>
                <a:srgbClr val="FF5858"/>
              </a:buClr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Conducteurs «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grands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routiers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ou «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longues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distances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»,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43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h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hebdomadaires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85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(T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0,6)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[(1,6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45/35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annuel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annuelle brute)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1]</a:t>
            </a:r>
            <a:endParaRPr sz="15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119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Conducteurs</a:t>
            </a:r>
            <a:r>
              <a:rPr sz="17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courtes</a:t>
            </a:r>
            <a:r>
              <a:rPr sz="17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distances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(sauf</a:t>
            </a:r>
            <a:r>
              <a:rPr sz="17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conducteurs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messagerie</a:t>
            </a:r>
            <a:r>
              <a:rPr sz="1700" spc="1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convoyeurs</a:t>
            </a:r>
            <a:r>
              <a:rPr sz="17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fonds),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1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39</a:t>
            </a:r>
            <a:r>
              <a:rPr sz="17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h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hebdomadaires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85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(T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0,6)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[(1,6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40/35</a:t>
            </a:r>
            <a:r>
              <a:rPr sz="15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annuelle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brute)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1]</a:t>
            </a:r>
            <a:endParaRPr sz="15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FF5858"/>
              </a:buClr>
              <a:buFont typeface="Arial MT"/>
              <a:buChar char="•"/>
            </a:pP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Formule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calcul:</a:t>
            </a:r>
            <a:r>
              <a:rPr sz="19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relevant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caisse</a:t>
            </a:r>
            <a:r>
              <a:rPr sz="19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congés</a:t>
            </a:r>
            <a:r>
              <a:rPr sz="1900" b="1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payés</a:t>
            </a:r>
            <a:endParaRPr sz="1900" dirty="0">
              <a:latin typeface="Calibri"/>
              <a:cs typeface="Calibri"/>
            </a:endParaRPr>
          </a:p>
          <a:p>
            <a:pPr marL="1155065" indent="-229235">
              <a:lnSpc>
                <a:spcPct val="100000"/>
              </a:lnSpc>
              <a:spcBef>
                <a:spcPts val="855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(T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0,6)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[(1,6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annuelle brute)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1]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100/90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Formule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calcul:</a:t>
            </a:r>
            <a:r>
              <a:rPr sz="19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travailleurs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temporaires</a:t>
            </a:r>
            <a:endParaRPr sz="1900" dirty="0">
              <a:latin typeface="Calibri"/>
              <a:cs typeface="Calibri"/>
            </a:endParaRPr>
          </a:p>
          <a:p>
            <a:pPr marL="1155065" lvl="1" indent="-229235">
              <a:lnSpc>
                <a:spcPct val="100000"/>
              </a:lnSpc>
              <a:spcBef>
                <a:spcPts val="855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=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(T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0,6)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[(1,6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annuelle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brute)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1]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×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1,1</a:t>
            </a:r>
            <a:endParaRPr sz="15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5858"/>
              </a:buClr>
              <a:buFont typeface="Arial MT"/>
              <a:buChar char="•"/>
            </a:pP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entreprises</a:t>
            </a:r>
            <a:r>
              <a:rPr sz="1900" b="1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appliquant</a:t>
            </a:r>
            <a:r>
              <a:rPr sz="19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9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déduction</a:t>
            </a:r>
            <a:r>
              <a:rPr sz="1900" b="1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1900" b="1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spécifique</a:t>
            </a:r>
            <a:r>
              <a:rPr sz="1900" b="1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frais</a:t>
            </a:r>
            <a:r>
              <a:rPr sz="19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professionnels</a:t>
            </a:r>
            <a:endParaRPr sz="1900" dirty="0">
              <a:latin typeface="Calibri"/>
              <a:cs typeface="Calibri"/>
            </a:endParaRPr>
          </a:p>
          <a:p>
            <a:pPr marL="756285" marR="5715" indent="-287020">
              <a:lnSpc>
                <a:spcPct val="8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7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générale</a:t>
            </a:r>
            <a:r>
              <a:rPr sz="17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7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calculé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7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brut</a:t>
            </a:r>
            <a:r>
              <a:rPr sz="1700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abattu</a:t>
            </a:r>
            <a:r>
              <a:rPr sz="17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7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peut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excéder</a:t>
            </a:r>
            <a:r>
              <a:rPr sz="1700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130</a:t>
            </a:r>
            <a:r>
              <a:rPr sz="17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7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700" spc="-3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réduction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calculé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application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l’abattement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6244590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Réduction </a:t>
            </a:r>
            <a:r>
              <a:rPr spc="-15" dirty="0"/>
              <a:t>générale</a:t>
            </a:r>
            <a:r>
              <a:rPr spc="-10" dirty="0"/>
              <a:t> </a:t>
            </a:r>
            <a:r>
              <a:rPr dirty="0"/>
              <a:t>des </a:t>
            </a:r>
            <a:r>
              <a:rPr spc="-5" dirty="0"/>
              <a:t>cotisations</a:t>
            </a:r>
            <a:r>
              <a:rPr spc="5" dirty="0"/>
              <a:t> </a:t>
            </a:r>
            <a:r>
              <a:rPr spc="-10" dirty="0"/>
              <a:t>patronales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4731" y="2636520"/>
            <a:ext cx="2535935" cy="25435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32E9B87-F974-85F3-FB4A-F0DFB456D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660" y="708736"/>
            <a:ext cx="6688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Nouvelle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grille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du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taux neutre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applicable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950" b="1" spc="15" baseline="25641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950" b="1" spc="232" baseline="2564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2024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8327" y="44196"/>
            <a:ext cx="3554729" cy="641350"/>
            <a:chOff x="338327" y="44196"/>
            <a:chExt cx="3554729" cy="641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461766" cy="640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572" y="44196"/>
              <a:ext cx="459486" cy="6408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Prélèvement</a:t>
            </a:r>
            <a:r>
              <a:rPr spc="-20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10" dirty="0"/>
              <a:t>source</a:t>
            </a:r>
            <a:r>
              <a:rPr spc="-1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50" dirty="0"/>
              <a:t>Taux</a:t>
            </a:r>
            <a:r>
              <a:rPr spc="-5" dirty="0"/>
              <a:t> </a:t>
            </a:r>
            <a:r>
              <a:rPr spc="-10" dirty="0"/>
              <a:t>neutre	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5115" y="44196"/>
            <a:ext cx="1930145" cy="64084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21092" y="1091438"/>
          <a:ext cx="10369548" cy="5371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4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mensuelle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prélèvement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95">
                <a:tc>
                  <a:txBody>
                    <a:bodyPr/>
                    <a:lstStyle/>
                    <a:p>
                      <a:pPr marL="566420" marR="327660" indent="-23050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Contribuables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autres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ceux </a:t>
                      </a:r>
                      <a:r>
                        <a:rPr sz="1500" b="1" spc="-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domiciliés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867410" marR="157480" indent="-706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Contribuables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domiciliés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Guadeloupe,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500" b="1" spc="-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Martinique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à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Réunion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480695" marR="211454" indent="-2641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Contribuables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domiciliés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500" b="1" spc="-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Guyane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Mayotte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1 591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1 825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1 955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1 591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653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1 825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1 936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1 955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0,50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1 653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1 759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1 936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2 356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1,30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1 759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1 877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2 329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2 356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2 656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2,10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1 877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006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2 329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2 572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2 656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2 758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2,9</a:t>
                      </a:r>
                      <a:r>
                        <a:rPr sz="13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006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2 572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2 712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2 758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2 853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3,50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2 253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2 712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2 805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2 853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2 946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4,1</a:t>
                      </a:r>
                      <a:r>
                        <a:rPr sz="13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2 253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2 666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2 805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2 946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3 273€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5,3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2 666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052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816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273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4 517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7,5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052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3 476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816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883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4 517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5 846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9,9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3 476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3 913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883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546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5 846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6 593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11,9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3 913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4 566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546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424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593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650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13,8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83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4 566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 5 475€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424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697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650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416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15,8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5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475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6 851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697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416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324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17,9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71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6 851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557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557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725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9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324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821€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877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725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374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10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821€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558€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723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877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374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770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517€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87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086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251€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770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122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517€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676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93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251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54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088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122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59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283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 29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676€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639€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7774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54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088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59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283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≥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639€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43</a:t>
                      </a:r>
                      <a:r>
                        <a:rPr sz="13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1CE9B6-5888-AAC1-1F21-5E9CC75AA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6" y="43079"/>
            <a:ext cx="3323208" cy="7620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54222"/>
            <a:ext cx="11269345" cy="507619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2000" b="1" spc="-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courts</a:t>
            </a:r>
            <a:endParaRPr sz="20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3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8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courts,</a:t>
            </a:r>
            <a:r>
              <a:rPr sz="1800" spc="3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spc="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3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800" spc="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deux</a:t>
            </a:r>
            <a:r>
              <a:rPr sz="18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premiers</a:t>
            </a:r>
            <a:r>
              <a:rPr sz="1800" spc="3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8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d’embauche,</a:t>
            </a:r>
            <a:r>
              <a:rPr sz="1800" spc="3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3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grilles</a:t>
            </a:r>
            <a:r>
              <a:rPr sz="18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mensuelles</a:t>
            </a:r>
            <a:r>
              <a:rPr sz="1800" spc="3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3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taux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neutre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sont appliquées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l’assiette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après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abattement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égal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50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imposable.</a:t>
            </a:r>
            <a:endParaRPr sz="18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Cet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abattement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01/01/2024</a:t>
            </a:r>
            <a:r>
              <a:rPr sz="16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725€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8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visés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suivants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(ou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mission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intérimaires)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terme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précis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terme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initial</a:t>
            </a:r>
            <a:r>
              <a:rPr sz="16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n’excède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mois,</a:t>
            </a:r>
            <a:endParaRPr sz="1600" dirty="0">
              <a:latin typeface="Calibri"/>
              <a:cs typeface="Calibri"/>
            </a:endParaRPr>
          </a:p>
          <a:p>
            <a:pPr marL="1155065" marR="6985" lvl="2" indent="-228600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600" spc="1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(ou</a:t>
            </a:r>
            <a:r>
              <a:rPr sz="16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mission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intérimaires)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terme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imprécis,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mais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16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minimale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prévue</a:t>
            </a:r>
            <a:r>
              <a:rPr sz="16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6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travail est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inférieure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égale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8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dispose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taux 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personnalisé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cours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validité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salarié,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il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appliquer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endParaRPr sz="18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concerné,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sans abattement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d’assiette.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Apprentis/stagiaires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Seuil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annuel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d’exonération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21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203€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pour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3461766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Prélèvement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spc="-10" dirty="0"/>
              <a:t>source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r>
              <a:rPr dirty="0"/>
              <a:t>/61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289FAEF-967F-C775-DC63-F28A0B57B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3838575" cy="641350"/>
            <a:chOff x="434340" y="44196"/>
            <a:chExt cx="3838575" cy="641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3745229" cy="640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048" y="44196"/>
              <a:ext cx="459486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348" y="104343"/>
            <a:ext cx="5212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/>
              <a:t>Frais</a:t>
            </a:r>
            <a:r>
              <a:rPr u="none" spc="-15" dirty="0"/>
              <a:t> </a:t>
            </a:r>
            <a:r>
              <a:rPr u="none" dirty="0"/>
              <a:t>de </a:t>
            </a:r>
            <a:r>
              <a:rPr u="none" spc="-10" dirty="0"/>
              <a:t>transport</a:t>
            </a:r>
            <a:r>
              <a:rPr u="none" dirty="0"/>
              <a:t> </a:t>
            </a:r>
            <a:r>
              <a:rPr u="none" spc="-5" dirty="0"/>
              <a:t>domicile-lieu</a:t>
            </a:r>
            <a:r>
              <a:rPr u="none" spc="-25" dirty="0"/>
              <a:t> </a:t>
            </a:r>
            <a:r>
              <a:rPr u="none" dirty="0"/>
              <a:t>de </a:t>
            </a:r>
            <a:r>
              <a:rPr u="none" spc="-20" dirty="0"/>
              <a:t>travail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3397" y="529367"/>
          <a:ext cx="11483974" cy="5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F295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F295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Dispositions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aménagements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1825" marR="105410" indent="-5213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Dispositions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après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loi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finances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rectificative </a:t>
                      </a:r>
                      <a:r>
                        <a:rPr sz="1600" b="1" spc="-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loi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finances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F295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marR="1111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 obligatoire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50 % </a:t>
                      </a:r>
                      <a:r>
                        <a:rPr sz="1600" b="1" spc="-3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abonnements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6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location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facultative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hauteur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d’abonnement</a:t>
                      </a:r>
                      <a:r>
                        <a:rPr sz="1300" spc="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(prise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(prise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facultative),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tolérance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sous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 marR="66548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conditions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l’exonération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 </a:t>
                      </a:r>
                      <a:r>
                        <a:rPr sz="1300" spc="-2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fiscale.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64160" indent="-172720" algn="just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hauteur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algn="just">
                        <a:lnSpc>
                          <a:spcPct val="100000"/>
                        </a:lnSpc>
                      </a:pP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d’abonnement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(prise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158115" indent="-172720" algn="just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Au-delà (prise en charge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facultative),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 2022, 2023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2024,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fiscale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 dans la limite de 25%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d’abonnement.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(Ainsi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peut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être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totalement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jusqu’à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valeur 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l’abonnement).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F295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transport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(facultatif)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327025" indent="-1727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Concerne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contraints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d’utiliser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leur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(pas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commun,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horaire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compatible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commun).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220979" indent="-17272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an,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(essence,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diesel).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210185" indent="-17272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cumul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abonnements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2022,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Concerne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l’ensemble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300990" indent="-17272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an,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(essence,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diesel).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368300" indent="-172720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Cumul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sz="1300" spc="-2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abonnements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s'élèverait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an,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F295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0460" marR="579120" indent="-553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mobilité</a:t>
                      </a:r>
                      <a:r>
                        <a:rPr sz="1600" b="1" spc="-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durable </a:t>
                      </a:r>
                      <a:r>
                        <a:rPr sz="1600" b="1" spc="-3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(facultatif)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220979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2022,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s'élèverait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011" y="44196"/>
            <a:ext cx="2079498" cy="64084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791711" y="548640"/>
            <a:ext cx="3960495" cy="579120"/>
          </a:xfrm>
          <a:custGeom>
            <a:avLst/>
            <a:gdLst/>
            <a:ahLst/>
            <a:cxnLst/>
            <a:rect l="l" t="t" r="r" b="b"/>
            <a:pathLst>
              <a:path w="3960495" h="579119">
                <a:moveTo>
                  <a:pt x="3960495" y="0"/>
                </a:moveTo>
                <a:lnTo>
                  <a:pt x="0" y="0"/>
                </a:lnTo>
                <a:lnTo>
                  <a:pt x="0" y="579120"/>
                </a:lnTo>
                <a:lnTo>
                  <a:pt x="3960495" y="579120"/>
                </a:lnTo>
                <a:lnTo>
                  <a:pt x="3960495" y="0"/>
                </a:lnTo>
                <a:close/>
              </a:path>
            </a:pathLst>
          </a:custGeom>
          <a:solidFill>
            <a:srgbClr val="448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71EF1D4-7B21-92B1-DEE1-AFA6A8E6B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81" y="43079"/>
            <a:ext cx="2079498" cy="47686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5551170" cy="6265545"/>
            <a:chOff x="434340" y="44196"/>
            <a:chExt cx="5551170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3745229" cy="640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048" y="44196"/>
              <a:ext cx="459486" cy="640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6011" y="44196"/>
              <a:ext cx="2079498" cy="6408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10" dirty="0"/>
              <a:t>Frais</a:t>
            </a:r>
            <a:r>
              <a:rPr spc="-15" dirty="0"/>
              <a:t> </a:t>
            </a:r>
            <a:r>
              <a:rPr dirty="0"/>
              <a:t>de </a:t>
            </a:r>
            <a:r>
              <a:rPr spc="-10" dirty="0"/>
              <a:t>transport</a:t>
            </a:r>
            <a:r>
              <a:rPr dirty="0"/>
              <a:t> </a:t>
            </a:r>
            <a:r>
              <a:rPr spc="-5" dirty="0"/>
              <a:t>domicile-lieu</a:t>
            </a:r>
            <a:r>
              <a:rPr spc="-25" dirty="0"/>
              <a:t> </a:t>
            </a:r>
            <a:r>
              <a:rPr dirty="0"/>
              <a:t>de </a:t>
            </a:r>
            <a:r>
              <a:rPr spc="-20" dirty="0"/>
              <a:t>travail	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7042" y="1052322"/>
          <a:ext cx="11376659" cy="4881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Dispositions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aménagements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3289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Dispositions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après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finances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rectificative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pour 2022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loi de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520">
                <a:tc>
                  <a:txBody>
                    <a:bodyPr/>
                    <a:lstStyle/>
                    <a:p>
                      <a:pPr marL="280670" marR="2762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Cumul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600" b="1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 </a:t>
                      </a:r>
                      <a:r>
                        <a:rPr sz="1600" b="1" spc="-3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mobilité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durable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(facultatif)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183515" indent="-1727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 </a:t>
                      </a:r>
                      <a:r>
                        <a:rPr sz="1300" spc="-2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an,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2022,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 marR="140335" indent="-287020">
                        <a:lnSpc>
                          <a:spcPct val="100000"/>
                        </a:lnSpc>
                        <a:buClr>
                          <a:srgbClr val="492F41"/>
                        </a:buClr>
                        <a:buFont typeface="Arial MT"/>
                        <a:buChar char="•"/>
                        <a:tabLst>
                          <a:tab pos="416559" algn="l"/>
                          <a:tab pos="417195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(900€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outre-mer),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(600€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outre-mer)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(essence,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diesel).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64160" marR="33591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795" algn="l"/>
                        </a:tabLst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s'élèverait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an,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dont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Cumul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mobilité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durable</a:t>
                      </a:r>
                      <a:r>
                        <a:rPr sz="1600" b="1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</a:t>
                      </a:r>
                      <a:r>
                        <a:rPr sz="16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1610" marR="175260" indent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d’abonnement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6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 </a:t>
                      </a:r>
                      <a:r>
                        <a:rPr sz="1600" b="1" spc="-3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3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140970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 </a:t>
                      </a:r>
                      <a:r>
                        <a:rPr sz="1300" spc="-2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la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s’il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excède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600€.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Dès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manière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pérenne</a:t>
                      </a:r>
                      <a:r>
                        <a:rPr sz="13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 marR="17716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Exonération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d’impôt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revenu,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27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CSG/CRDS 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800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obligatoire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transports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300" spc="-28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publics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vélos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s’il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excède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800€.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compter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Relèvement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pérenne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900€</a:t>
                      </a:r>
                      <a:r>
                        <a:rPr sz="13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338D39A-564A-3B85-5DC9-849F4AD839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293" y="997457"/>
            <a:ext cx="5965825" cy="528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loi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finances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proroge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2024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l’exonération d'impôt sur le revenu et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cotisations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pour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pourboires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remis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volontairement </a:t>
            </a:r>
            <a:r>
              <a:rPr sz="2000" b="1" spc="-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aux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salariés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contact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avec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 clientèle et dont la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dépasse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pas 1,6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endParaRPr sz="2000">
              <a:latin typeface="Calibri"/>
              <a:cs typeface="Calibri"/>
            </a:endParaRPr>
          </a:p>
          <a:p>
            <a:pPr marL="756285" marR="6350" lvl="1" indent="-287020" algn="just">
              <a:lnSpc>
                <a:spcPct val="100000"/>
              </a:lnSpc>
              <a:spcBef>
                <a:spcPts val="6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Concerne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aussi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bien les pourboires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remis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directement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aux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ceux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remis 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l’employeur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reversés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 lui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personnel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contact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avec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 clientèle</a:t>
            </a:r>
            <a:endParaRPr sz="1800">
              <a:latin typeface="Calibri"/>
              <a:cs typeface="Calibri"/>
            </a:endParaRPr>
          </a:p>
          <a:p>
            <a:pPr marL="756285" marR="7620" lvl="1" indent="-756920" algn="r">
              <a:lnSpc>
                <a:spcPct val="100000"/>
              </a:lnSpc>
              <a:spcBef>
                <a:spcPts val="144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Concerne</a:t>
            </a:r>
            <a:r>
              <a:rPr sz="18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percevant,</a:t>
            </a:r>
            <a:r>
              <a:rPr sz="18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civils</a:t>
            </a:r>
            <a:endParaRPr sz="1800">
              <a:latin typeface="Calibri"/>
              <a:cs typeface="Calibri"/>
            </a:endParaRPr>
          </a:p>
          <a:p>
            <a:pPr marR="55880" algn="r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concernés,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n’excédant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1,6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SMIC.</a:t>
            </a:r>
            <a:endParaRPr sz="1800">
              <a:latin typeface="Calibri"/>
              <a:cs typeface="Calibri"/>
            </a:endParaRPr>
          </a:p>
          <a:p>
            <a:pPr marL="756285" marR="5715" lvl="1" indent="-287020" algn="just">
              <a:lnSpc>
                <a:spcPct val="100000"/>
              </a:lnSpc>
              <a:spcBef>
                <a:spcPts val="144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plafond de 1,6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SMIC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calculé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 se référant au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SMIC calculé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sur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 base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durée légale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travail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ou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 durée contractuelle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 travail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 les salariés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temps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partiel,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augmentée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nombre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d’heures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supplémentaires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8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complémentaires</a:t>
            </a:r>
            <a:r>
              <a:rPr sz="18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rémunérées,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tenir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compte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majorations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auxquelles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elles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donnent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lieu.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9775" y="1442927"/>
            <a:ext cx="4354782" cy="42998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44196"/>
            <a:ext cx="3967734" cy="6408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15" dirty="0"/>
              <a:t>Exonérations</a:t>
            </a:r>
            <a:r>
              <a:rPr spc="-10" dirty="0"/>
              <a:t> </a:t>
            </a:r>
            <a:r>
              <a:rPr spc="-5" dirty="0"/>
              <a:t>des</a:t>
            </a:r>
            <a:r>
              <a:rPr spc="-15" dirty="0"/>
              <a:t> </a:t>
            </a:r>
            <a:r>
              <a:rPr spc="-5" dirty="0"/>
              <a:t>pourboires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FC5C6ED-21F9-9AF8-919D-1A7A404CF5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81303"/>
            <a:ext cx="11268075" cy="534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Bons</a:t>
            </a:r>
            <a:r>
              <a:rPr sz="2000" b="1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2000" b="1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2000" b="1" spc="3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attribués</a:t>
            </a:r>
            <a:r>
              <a:rPr sz="2000" b="1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2000" b="1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2000" b="1" spc="3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Jeux</a:t>
            </a:r>
            <a:r>
              <a:rPr sz="2000" b="1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olympiques</a:t>
            </a:r>
            <a:r>
              <a:rPr sz="2000" b="1" spc="3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paralympiques</a:t>
            </a:r>
            <a:r>
              <a:rPr sz="2000" b="1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Paris </a:t>
            </a:r>
            <a:r>
              <a:rPr sz="2000" b="1" spc="-43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CSE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8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l’absence</a:t>
            </a:r>
            <a:r>
              <a:rPr sz="18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CSE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peut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accorder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18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bons</a:t>
            </a:r>
            <a:r>
              <a:rPr sz="1800" spc="1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1800" spc="1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/ou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1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18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conditions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exceptionnelles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suivantes:</a:t>
            </a:r>
            <a:endParaRPr sz="1800">
              <a:latin typeface="Calibri"/>
              <a:cs typeface="Calibri"/>
            </a:endParaRPr>
          </a:p>
          <a:p>
            <a:pPr marL="1155065" marR="5715" lvl="2" indent="-2286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2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bons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d'achat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doivent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utilisables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2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boutiques</a:t>
            </a:r>
            <a:r>
              <a:rPr sz="1600" spc="22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officielles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ces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compétitions</a:t>
            </a:r>
            <a:r>
              <a:rPr sz="1600" spc="22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(sur</a:t>
            </a:r>
            <a:r>
              <a:rPr sz="1600" spc="2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internet</a:t>
            </a:r>
            <a:r>
              <a:rPr sz="1600" spc="2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2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boutique)</a:t>
            </a:r>
            <a:endParaRPr sz="1600">
              <a:latin typeface="Calibri"/>
              <a:cs typeface="Calibri"/>
            </a:endParaRPr>
          </a:p>
          <a:p>
            <a:pPr marL="1155065" marR="7620" lvl="2" indent="-228600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(billets,</a:t>
            </a:r>
            <a:r>
              <a:rPr sz="16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transport,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hébergement,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divers...)</a:t>
            </a:r>
            <a:r>
              <a:rPr sz="16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6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doivent</a:t>
            </a:r>
            <a:r>
              <a:rPr sz="16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provenir</a:t>
            </a:r>
            <a:r>
              <a:rPr sz="16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6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boutiques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officielles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ces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compétitions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(sur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internet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boutique)</a:t>
            </a:r>
            <a:endParaRPr sz="16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bons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1600" spc="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et/ou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attribués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comité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</a:t>
            </a:r>
            <a:r>
              <a:rPr sz="1600" spc="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économique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(CSE),</a:t>
            </a:r>
            <a:r>
              <a:rPr sz="16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l'employeur</a:t>
            </a:r>
            <a:r>
              <a:rPr sz="1600" spc="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marL="1155065">
              <a:lnSpc>
                <a:spcPct val="100000"/>
              </a:lnSpc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l’absence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CSE,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8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septembre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Jeux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paralympiques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Paris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  <a:p>
            <a:pPr marL="1155065" marR="6985" lvl="2" indent="-228600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total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bons</a:t>
            </a:r>
            <a:r>
              <a:rPr sz="16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et/ou</a:t>
            </a:r>
            <a:r>
              <a:rPr sz="16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cadeaux</a:t>
            </a:r>
            <a:r>
              <a:rPr sz="16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6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attribués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6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ces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compétitions</a:t>
            </a:r>
            <a:r>
              <a:rPr sz="16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sportives</a:t>
            </a:r>
            <a:r>
              <a:rPr sz="1600" spc="1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6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600" spc="1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pas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dépasser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25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%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 plafond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mensuel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Sécurité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sociale par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année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civile</a:t>
            </a:r>
            <a:endParaRPr sz="16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1205"/>
              </a:spcBef>
              <a:tabLst>
                <a:tab pos="1612265" algn="l"/>
              </a:tabLst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966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€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500">
              <a:latin typeface="Calibri"/>
              <a:cs typeface="Calibri"/>
            </a:endParaRPr>
          </a:p>
          <a:p>
            <a:pPr marL="1612265" marR="5438775" indent="-228600">
              <a:lnSpc>
                <a:spcPct val="100000"/>
              </a:lnSpc>
              <a:spcBef>
                <a:spcPts val="1200"/>
              </a:spcBef>
              <a:tabLst>
                <a:tab pos="1612265" algn="l"/>
              </a:tabLst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Si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plafond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dépassé,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 dépassement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sera soumis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cotisations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15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Urssaf.fr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Bons</a:t>
            </a:r>
            <a:r>
              <a:rPr spc="-45" dirty="0"/>
              <a:t> </a:t>
            </a:r>
            <a:r>
              <a:rPr spc="-25" dirty="0"/>
              <a:t>d’achat	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1974342" cy="64084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05178" y="5897806"/>
            <a:ext cx="447040" cy="359410"/>
            <a:chOff x="1705178" y="5897806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5178" y="5897806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71066" y="5964287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5843" y="4221479"/>
            <a:ext cx="3038855" cy="263651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6962637-130F-DB74-253B-A7BBAFA075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27" y="54188"/>
            <a:ext cx="3170808" cy="727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077" y="765809"/>
            <a:ext cx="11425555" cy="635635"/>
          </a:xfrm>
          <a:custGeom>
            <a:avLst/>
            <a:gdLst/>
            <a:ahLst/>
            <a:cxnLst/>
            <a:rect l="l" t="t" r="r" b="b"/>
            <a:pathLst>
              <a:path w="11425555" h="635635">
                <a:moveTo>
                  <a:pt x="11319510" y="0"/>
                </a:moveTo>
                <a:lnTo>
                  <a:pt x="105917" y="0"/>
                </a:lnTo>
                <a:lnTo>
                  <a:pt x="64690" y="8316"/>
                </a:lnTo>
                <a:lnTo>
                  <a:pt x="31022" y="31003"/>
                </a:lnTo>
                <a:lnTo>
                  <a:pt x="8323" y="64668"/>
                </a:lnTo>
                <a:lnTo>
                  <a:pt x="0" y="105917"/>
                </a:lnTo>
                <a:lnTo>
                  <a:pt x="0" y="529589"/>
                </a:lnTo>
                <a:lnTo>
                  <a:pt x="8323" y="570839"/>
                </a:lnTo>
                <a:lnTo>
                  <a:pt x="31022" y="604504"/>
                </a:lnTo>
                <a:lnTo>
                  <a:pt x="64690" y="627191"/>
                </a:lnTo>
                <a:lnTo>
                  <a:pt x="105917" y="635507"/>
                </a:lnTo>
                <a:lnTo>
                  <a:pt x="11319510" y="635507"/>
                </a:lnTo>
                <a:lnTo>
                  <a:pt x="11360759" y="627191"/>
                </a:lnTo>
                <a:lnTo>
                  <a:pt x="11394424" y="604504"/>
                </a:lnTo>
                <a:lnTo>
                  <a:pt x="11417111" y="570839"/>
                </a:lnTo>
                <a:lnTo>
                  <a:pt x="11425428" y="529589"/>
                </a:lnTo>
                <a:lnTo>
                  <a:pt x="11425428" y="105917"/>
                </a:lnTo>
                <a:lnTo>
                  <a:pt x="11417111" y="64668"/>
                </a:lnTo>
                <a:lnTo>
                  <a:pt x="11394424" y="31003"/>
                </a:lnTo>
                <a:lnTo>
                  <a:pt x="11360759" y="8316"/>
                </a:lnTo>
                <a:lnTo>
                  <a:pt x="11319510" y="0"/>
                </a:lnTo>
                <a:close/>
              </a:path>
            </a:pathLst>
          </a:custGeom>
          <a:solidFill>
            <a:srgbClr val="448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077" y="2145029"/>
            <a:ext cx="11425555" cy="635635"/>
          </a:xfrm>
          <a:custGeom>
            <a:avLst/>
            <a:gdLst/>
            <a:ahLst/>
            <a:cxnLst/>
            <a:rect l="l" t="t" r="r" b="b"/>
            <a:pathLst>
              <a:path w="11425555" h="635635">
                <a:moveTo>
                  <a:pt x="11319510" y="0"/>
                </a:moveTo>
                <a:lnTo>
                  <a:pt x="105917" y="0"/>
                </a:lnTo>
                <a:lnTo>
                  <a:pt x="64690" y="8316"/>
                </a:lnTo>
                <a:lnTo>
                  <a:pt x="31022" y="31003"/>
                </a:lnTo>
                <a:lnTo>
                  <a:pt x="8323" y="64668"/>
                </a:lnTo>
                <a:lnTo>
                  <a:pt x="0" y="105918"/>
                </a:lnTo>
                <a:lnTo>
                  <a:pt x="0" y="529590"/>
                </a:lnTo>
                <a:lnTo>
                  <a:pt x="8323" y="570839"/>
                </a:lnTo>
                <a:lnTo>
                  <a:pt x="31022" y="604504"/>
                </a:lnTo>
                <a:lnTo>
                  <a:pt x="64690" y="627191"/>
                </a:lnTo>
                <a:lnTo>
                  <a:pt x="105917" y="635508"/>
                </a:lnTo>
                <a:lnTo>
                  <a:pt x="11319510" y="635508"/>
                </a:lnTo>
                <a:lnTo>
                  <a:pt x="11360759" y="627191"/>
                </a:lnTo>
                <a:lnTo>
                  <a:pt x="11394424" y="604504"/>
                </a:lnTo>
                <a:lnTo>
                  <a:pt x="11417111" y="570839"/>
                </a:lnTo>
                <a:lnTo>
                  <a:pt x="11425428" y="529590"/>
                </a:lnTo>
                <a:lnTo>
                  <a:pt x="11425428" y="105918"/>
                </a:lnTo>
                <a:lnTo>
                  <a:pt x="11417111" y="64668"/>
                </a:lnTo>
                <a:lnTo>
                  <a:pt x="11394424" y="31003"/>
                </a:lnTo>
                <a:lnTo>
                  <a:pt x="11360759" y="8316"/>
                </a:lnTo>
                <a:lnTo>
                  <a:pt x="11319510" y="0"/>
                </a:lnTo>
                <a:close/>
              </a:path>
            </a:pathLst>
          </a:custGeom>
          <a:solidFill>
            <a:srgbClr val="FF7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077" y="3344417"/>
            <a:ext cx="11425555" cy="635635"/>
          </a:xfrm>
          <a:custGeom>
            <a:avLst/>
            <a:gdLst/>
            <a:ahLst/>
            <a:cxnLst/>
            <a:rect l="l" t="t" r="r" b="b"/>
            <a:pathLst>
              <a:path w="11425555" h="635635">
                <a:moveTo>
                  <a:pt x="11319510" y="0"/>
                </a:moveTo>
                <a:lnTo>
                  <a:pt x="105917" y="0"/>
                </a:lnTo>
                <a:lnTo>
                  <a:pt x="64690" y="8316"/>
                </a:lnTo>
                <a:lnTo>
                  <a:pt x="31022" y="31003"/>
                </a:lnTo>
                <a:lnTo>
                  <a:pt x="8323" y="64668"/>
                </a:lnTo>
                <a:lnTo>
                  <a:pt x="0" y="105918"/>
                </a:lnTo>
                <a:lnTo>
                  <a:pt x="0" y="529590"/>
                </a:lnTo>
                <a:lnTo>
                  <a:pt x="8323" y="570839"/>
                </a:lnTo>
                <a:lnTo>
                  <a:pt x="31022" y="604504"/>
                </a:lnTo>
                <a:lnTo>
                  <a:pt x="64690" y="627191"/>
                </a:lnTo>
                <a:lnTo>
                  <a:pt x="105917" y="635508"/>
                </a:lnTo>
                <a:lnTo>
                  <a:pt x="11319510" y="635508"/>
                </a:lnTo>
                <a:lnTo>
                  <a:pt x="11360759" y="627191"/>
                </a:lnTo>
                <a:lnTo>
                  <a:pt x="11394424" y="604504"/>
                </a:lnTo>
                <a:lnTo>
                  <a:pt x="11417111" y="570839"/>
                </a:lnTo>
                <a:lnTo>
                  <a:pt x="11425428" y="529590"/>
                </a:lnTo>
                <a:lnTo>
                  <a:pt x="11425428" y="105918"/>
                </a:lnTo>
                <a:lnTo>
                  <a:pt x="11417111" y="64668"/>
                </a:lnTo>
                <a:lnTo>
                  <a:pt x="11394424" y="31003"/>
                </a:lnTo>
                <a:lnTo>
                  <a:pt x="11360759" y="8316"/>
                </a:lnTo>
                <a:lnTo>
                  <a:pt x="113195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077" y="5106161"/>
            <a:ext cx="11425555" cy="637540"/>
          </a:xfrm>
          <a:custGeom>
            <a:avLst/>
            <a:gdLst/>
            <a:ahLst/>
            <a:cxnLst/>
            <a:rect l="l" t="t" r="r" b="b"/>
            <a:pathLst>
              <a:path w="11425555" h="637539">
                <a:moveTo>
                  <a:pt x="11319256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1"/>
                </a:lnTo>
                <a:lnTo>
                  <a:pt x="0" y="530860"/>
                </a:lnTo>
                <a:lnTo>
                  <a:pt x="8343" y="572186"/>
                </a:lnTo>
                <a:lnTo>
                  <a:pt x="31097" y="605934"/>
                </a:lnTo>
                <a:lnTo>
                  <a:pt x="64845" y="628688"/>
                </a:lnTo>
                <a:lnTo>
                  <a:pt x="106172" y="637032"/>
                </a:lnTo>
                <a:lnTo>
                  <a:pt x="11319256" y="637032"/>
                </a:lnTo>
                <a:lnTo>
                  <a:pt x="11360598" y="628688"/>
                </a:lnTo>
                <a:lnTo>
                  <a:pt x="11394344" y="605934"/>
                </a:lnTo>
                <a:lnTo>
                  <a:pt x="11417089" y="572186"/>
                </a:lnTo>
                <a:lnTo>
                  <a:pt x="11425428" y="530860"/>
                </a:lnTo>
                <a:lnTo>
                  <a:pt x="11425428" y="106171"/>
                </a:lnTo>
                <a:lnTo>
                  <a:pt x="11417089" y="64829"/>
                </a:lnTo>
                <a:lnTo>
                  <a:pt x="11394344" y="31083"/>
                </a:lnTo>
                <a:lnTo>
                  <a:pt x="11360598" y="8338"/>
                </a:lnTo>
                <a:lnTo>
                  <a:pt x="11319256" y="0"/>
                </a:lnTo>
                <a:close/>
              </a:path>
            </a:pathLst>
          </a:custGeom>
          <a:solidFill>
            <a:srgbClr val="61C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035" y="701680"/>
            <a:ext cx="10499725" cy="537019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1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SMIC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75" b="1" spc="7" baseline="2490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75" b="1" spc="240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janvier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1325"/>
              </a:spcBef>
              <a:buChar char="•"/>
              <a:tabLst>
                <a:tab pos="527685" algn="l"/>
              </a:tabLst>
            </a:pPr>
            <a:r>
              <a:rPr sz="2200" spc="-45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2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horaire:</a:t>
            </a:r>
            <a:r>
              <a:rPr sz="2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11,65€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315"/>
              </a:spcBef>
              <a:buChar char="•"/>
              <a:tabLst>
                <a:tab pos="527685" algn="l"/>
              </a:tabLst>
            </a:pP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SMIC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brut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mensuel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(35h)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 :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1 766,92€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300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garanti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1</a:t>
            </a:r>
            <a:r>
              <a:rPr sz="2175" b="1" baseline="2490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75" b="1" spc="240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janvier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1300"/>
              </a:spcBef>
              <a:buChar char="•"/>
              <a:tabLst>
                <a:tab pos="527685" algn="l"/>
              </a:tabLst>
            </a:pP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4,15€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92F41"/>
              </a:buClr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Plafond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sécurité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sociale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2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d’emploi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courant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compter</a:t>
            </a:r>
            <a:r>
              <a:rPr sz="2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1</a:t>
            </a:r>
            <a:r>
              <a:rPr sz="2175" b="1" spc="7" baseline="2490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75" b="1" spc="262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janvier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1290"/>
              </a:spcBef>
              <a:buChar char="•"/>
              <a:tabLst>
                <a:tab pos="527685" algn="l"/>
              </a:tabLst>
            </a:pP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Plafond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mensuel:</a:t>
            </a:r>
            <a:r>
              <a:rPr sz="22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3 864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€ (soit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46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368€ annuel)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315"/>
              </a:spcBef>
              <a:buChar char="•"/>
              <a:tabLst>
                <a:tab pos="527685" algn="l"/>
              </a:tabLst>
            </a:pP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22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journalier:</a:t>
            </a:r>
            <a:r>
              <a:rPr sz="2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213€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325"/>
              </a:spcBef>
              <a:buChar char="•"/>
              <a:tabLst>
                <a:tab pos="527685" algn="l"/>
              </a:tabLst>
            </a:pP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22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horaire: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29€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390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Gratification</a:t>
            </a:r>
            <a:r>
              <a:rPr sz="22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minimale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stagiaires</a:t>
            </a:r>
            <a:r>
              <a:rPr sz="22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Seuil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franchise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cotisations</a:t>
            </a: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75" b="1" baseline="2490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75" b="1" spc="270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janvier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  <a:p>
            <a:pPr marL="527050" indent="-229235">
              <a:lnSpc>
                <a:spcPct val="100000"/>
              </a:lnSpc>
              <a:spcBef>
                <a:spcPts val="1295"/>
              </a:spcBef>
              <a:buChar char="•"/>
              <a:tabLst>
                <a:tab pos="527685" algn="l"/>
              </a:tabLst>
            </a:pP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4,35€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heure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92F41"/>
                </a:solidFill>
                <a:latin typeface="Calibri"/>
                <a:cs typeface="Calibri"/>
              </a:rPr>
              <a:t>stage</a:t>
            </a:r>
            <a:r>
              <a:rPr sz="22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92F41"/>
                </a:solidFill>
                <a:latin typeface="Calibri"/>
                <a:cs typeface="Calibri"/>
              </a:rPr>
              <a:t>effectuée</a:t>
            </a:r>
            <a:r>
              <a:rPr sz="22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(15%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plafond</a:t>
            </a:r>
            <a:r>
              <a:rPr sz="2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92F41"/>
                </a:solidFill>
                <a:latin typeface="Calibri"/>
                <a:cs typeface="Calibri"/>
              </a:rPr>
              <a:t>horaire</a:t>
            </a:r>
            <a:r>
              <a:rPr sz="2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92F41"/>
                </a:solidFill>
                <a:latin typeface="Calibri"/>
                <a:cs typeface="Calibri"/>
              </a:rPr>
              <a:t>sécurité</a:t>
            </a:r>
            <a:r>
              <a:rPr sz="22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92F41"/>
                </a:solidFill>
                <a:latin typeface="Calibri"/>
                <a:cs typeface="Calibri"/>
              </a:rPr>
              <a:t>sociale)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2384298" cy="6408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SMIC</a:t>
            </a:r>
            <a:r>
              <a:rPr spc="-25" dirty="0"/>
              <a:t> </a:t>
            </a:r>
            <a:r>
              <a:rPr spc="-10" dirty="0"/>
              <a:t>et</a:t>
            </a:r>
            <a:r>
              <a:rPr spc="-30" dirty="0"/>
              <a:t> </a:t>
            </a:r>
            <a:r>
              <a:rPr spc="-10" dirty="0"/>
              <a:t>plafond	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/61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F0DEA49-2ED9-A3B8-1C6F-57CC2A6F7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98" y="51979"/>
            <a:ext cx="2875855" cy="65947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Aide </a:t>
            </a:r>
            <a:r>
              <a:rPr dirty="0"/>
              <a:t>de</a:t>
            </a:r>
            <a:r>
              <a:rPr spc="5" dirty="0"/>
              <a:t> </a:t>
            </a:r>
            <a:r>
              <a:rPr spc="-25" dirty="0"/>
              <a:t>l’employeur</a:t>
            </a:r>
            <a:r>
              <a:rPr spc="-30" dirty="0"/>
              <a:t> </a:t>
            </a:r>
            <a:r>
              <a:rPr dirty="0"/>
              <a:t>au</a:t>
            </a:r>
            <a:r>
              <a:rPr spc="-10" dirty="0"/>
              <a:t> </a:t>
            </a:r>
            <a:r>
              <a:rPr spc="-5" dirty="0"/>
              <a:t>financement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services</a:t>
            </a:r>
            <a:r>
              <a:rPr spc="-10" dirty="0"/>
              <a:t> </a:t>
            </a:r>
            <a:r>
              <a:rPr dirty="0"/>
              <a:t>à la</a:t>
            </a:r>
            <a:r>
              <a:rPr spc="5" dirty="0"/>
              <a:t> </a:t>
            </a:r>
            <a:r>
              <a:rPr spc="-10" dirty="0"/>
              <a:t>personne	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38327" y="44196"/>
            <a:ext cx="8181975" cy="5644515"/>
            <a:chOff x="338327" y="44196"/>
            <a:chExt cx="8181975" cy="56445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8181594" cy="6408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077" y="3064001"/>
              <a:ext cx="2761615" cy="2624455"/>
            </a:xfrm>
            <a:custGeom>
              <a:avLst/>
              <a:gdLst/>
              <a:ahLst/>
              <a:cxnLst/>
              <a:rect l="l" t="t" r="r" b="b"/>
              <a:pathLst>
                <a:path w="2761615" h="2624454">
                  <a:moveTo>
                    <a:pt x="1380744" y="0"/>
                  </a:moveTo>
                  <a:lnTo>
                    <a:pt x="1331221" y="828"/>
                  </a:lnTo>
                  <a:lnTo>
                    <a:pt x="1282137" y="3294"/>
                  </a:lnTo>
                  <a:lnTo>
                    <a:pt x="1233521" y="7371"/>
                  </a:lnTo>
                  <a:lnTo>
                    <a:pt x="1185402" y="13030"/>
                  </a:lnTo>
                  <a:lnTo>
                    <a:pt x="1137809" y="20245"/>
                  </a:lnTo>
                  <a:lnTo>
                    <a:pt x="1090771" y="28986"/>
                  </a:lnTo>
                  <a:lnTo>
                    <a:pt x="1044318" y="39227"/>
                  </a:lnTo>
                  <a:lnTo>
                    <a:pt x="998479" y="50939"/>
                  </a:lnTo>
                  <a:lnTo>
                    <a:pt x="953283" y="64095"/>
                  </a:lnTo>
                  <a:lnTo>
                    <a:pt x="908759" y="78667"/>
                  </a:lnTo>
                  <a:lnTo>
                    <a:pt x="864937" y="94627"/>
                  </a:lnTo>
                  <a:lnTo>
                    <a:pt x="821845" y="111948"/>
                  </a:lnTo>
                  <a:lnTo>
                    <a:pt x="779513" y="130602"/>
                  </a:lnTo>
                  <a:lnTo>
                    <a:pt x="737970" y="150561"/>
                  </a:lnTo>
                  <a:lnTo>
                    <a:pt x="697246" y="171797"/>
                  </a:lnTo>
                  <a:lnTo>
                    <a:pt x="657369" y="194282"/>
                  </a:lnTo>
                  <a:lnTo>
                    <a:pt x="618368" y="217989"/>
                  </a:lnTo>
                  <a:lnTo>
                    <a:pt x="580274" y="242890"/>
                  </a:lnTo>
                  <a:lnTo>
                    <a:pt x="543114" y="268957"/>
                  </a:lnTo>
                  <a:lnTo>
                    <a:pt x="506919" y="296163"/>
                  </a:lnTo>
                  <a:lnTo>
                    <a:pt x="471718" y="324479"/>
                  </a:lnTo>
                  <a:lnTo>
                    <a:pt x="437539" y="353879"/>
                  </a:lnTo>
                  <a:lnTo>
                    <a:pt x="404412" y="384333"/>
                  </a:lnTo>
                  <a:lnTo>
                    <a:pt x="372366" y="415815"/>
                  </a:lnTo>
                  <a:lnTo>
                    <a:pt x="341431" y="448297"/>
                  </a:lnTo>
                  <a:lnTo>
                    <a:pt x="311635" y="481750"/>
                  </a:lnTo>
                  <a:lnTo>
                    <a:pt x="283008" y="516148"/>
                  </a:lnTo>
                  <a:lnTo>
                    <a:pt x="255578" y="551462"/>
                  </a:lnTo>
                  <a:lnTo>
                    <a:pt x="229376" y="587664"/>
                  </a:lnTo>
                  <a:lnTo>
                    <a:pt x="204431" y="624727"/>
                  </a:lnTo>
                  <a:lnTo>
                    <a:pt x="180771" y="662624"/>
                  </a:lnTo>
                  <a:lnTo>
                    <a:pt x="158425" y="701326"/>
                  </a:lnTo>
                  <a:lnTo>
                    <a:pt x="137424" y="740805"/>
                  </a:lnTo>
                  <a:lnTo>
                    <a:pt x="117796" y="781034"/>
                  </a:lnTo>
                  <a:lnTo>
                    <a:pt x="99570" y="821985"/>
                  </a:lnTo>
                  <a:lnTo>
                    <a:pt x="82776" y="863631"/>
                  </a:lnTo>
                  <a:lnTo>
                    <a:pt x="67443" y="905943"/>
                  </a:lnTo>
                  <a:lnTo>
                    <a:pt x="53600" y="948893"/>
                  </a:lnTo>
                  <a:lnTo>
                    <a:pt x="41276" y="992455"/>
                  </a:lnTo>
                  <a:lnTo>
                    <a:pt x="30500" y="1036600"/>
                  </a:lnTo>
                  <a:lnTo>
                    <a:pt x="21302" y="1081301"/>
                  </a:lnTo>
                  <a:lnTo>
                    <a:pt x="13711" y="1126529"/>
                  </a:lnTo>
                  <a:lnTo>
                    <a:pt x="7756" y="1172257"/>
                  </a:lnTo>
                  <a:lnTo>
                    <a:pt x="3466" y="1218457"/>
                  </a:lnTo>
                  <a:lnTo>
                    <a:pt x="871" y="1265102"/>
                  </a:lnTo>
                  <a:lnTo>
                    <a:pt x="0" y="1312164"/>
                  </a:lnTo>
                  <a:lnTo>
                    <a:pt x="871" y="1359225"/>
                  </a:lnTo>
                  <a:lnTo>
                    <a:pt x="3466" y="1405870"/>
                  </a:lnTo>
                  <a:lnTo>
                    <a:pt x="7756" y="1452070"/>
                  </a:lnTo>
                  <a:lnTo>
                    <a:pt x="13711" y="1497798"/>
                  </a:lnTo>
                  <a:lnTo>
                    <a:pt x="21302" y="1543026"/>
                  </a:lnTo>
                  <a:lnTo>
                    <a:pt x="30500" y="1587727"/>
                  </a:lnTo>
                  <a:lnTo>
                    <a:pt x="41276" y="1631872"/>
                  </a:lnTo>
                  <a:lnTo>
                    <a:pt x="53600" y="1675434"/>
                  </a:lnTo>
                  <a:lnTo>
                    <a:pt x="67443" y="1718384"/>
                  </a:lnTo>
                  <a:lnTo>
                    <a:pt x="82776" y="1760696"/>
                  </a:lnTo>
                  <a:lnTo>
                    <a:pt x="99570" y="1802342"/>
                  </a:lnTo>
                  <a:lnTo>
                    <a:pt x="117796" y="1843293"/>
                  </a:lnTo>
                  <a:lnTo>
                    <a:pt x="137424" y="1883522"/>
                  </a:lnTo>
                  <a:lnTo>
                    <a:pt x="158425" y="1923001"/>
                  </a:lnTo>
                  <a:lnTo>
                    <a:pt x="180771" y="1961703"/>
                  </a:lnTo>
                  <a:lnTo>
                    <a:pt x="204431" y="1999600"/>
                  </a:lnTo>
                  <a:lnTo>
                    <a:pt x="229376" y="2036663"/>
                  </a:lnTo>
                  <a:lnTo>
                    <a:pt x="255578" y="2072865"/>
                  </a:lnTo>
                  <a:lnTo>
                    <a:pt x="283008" y="2108179"/>
                  </a:lnTo>
                  <a:lnTo>
                    <a:pt x="311635" y="2142577"/>
                  </a:lnTo>
                  <a:lnTo>
                    <a:pt x="341431" y="2176030"/>
                  </a:lnTo>
                  <a:lnTo>
                    <a:pt x="372366" y="2208512"/>
                  </a:lnTo>
                  <a:lnTo>
                    <a:pt x="404412" y="2239994"/>
                  </a:lnTo>
                  <a:lnTo>
                    <a:pt x="437539" y="2270448"/>
                  </a:lnTo>
                  <a:lnTo>
                    <a:pt x="471718" y="2299848"/>
                  </a:lnTo>
                  <a:lnTo>
                    <a:pt x="506919" y="2328164"/>
                  </a:lnTo>
                  <a:lnTo>
                    <a:pt x="543114" y="2355370"/>
                  </a:lnTo>
                  <a:lnTo>
                    <a:pt x="580274" y="2381437"/>
                  </a:lnTo>
                  <a:lnTo>
                    <a:pt x="618368" y="2406338"/>
                  </a:lnTo>
                  <a:lnTo>
                    <a:pt x="657369" y="2430045"/>
                  </a:lnTo>
                  <a:lnTo>
                    <a:pt x="697246" y="2452530"/>
                  </a:lnTo>
                  <a:lnTo>
                    <a:pt x="737970" y="2473766"/>
                  </a:lnTo>
                  <a:lnTo>
                    <a:pt x="779513" y="2493725"/>
                  </a:lnTo>
                  <a:lnTo>
                    <a:pt x="821845" y="2512379"/>
                  </a:lnTo>
                  <a:lnTo>
                    <a:pt x="864937" y="2529700"/>
                  </a:lnTo>
                  <a:lnTo>
                    <a:pt x="908759" y="2545660"/>
                  </a:lnTo>
                  <a:lnTo>
                    <a:pt x="953283" y="2560232"/>
                  </a:lnTo>
                  <a:lnTo>
                    <a:pt x="998479" y="2573388"/>
                  </a:lnTo>
                  <a:lnTo>
                    <a:pt x="1044318" y="2585100"/>
                  </a:lnTo>
                  <a:lnTo>
                    <a:pt x="1090771" y="2595341"/>
                  </a:lnTo>
                  <a:lnTo>
                    <a:pt x="1137809" y="2604082"/>
                  </a:lnTo>
                  <a:lnTo>
                    <a:pt x="1185402" y="2611297"/>
                  </a:lnTo>
                  <a:lnTo>
                    <a:pt x="1233521" y="2616956"/>
                  </a:lnTo>
                  <a:lnTo>
                    <a:pt x="1282137" y="2621033"/>
                  </a:lnTo>
                  <a:lnTo>
                    <a:pt x="1331221" y="2623499"/>
                  </a:lnTo>
                  <a:lnTo>
                    <a:pt x="1380744" y="2624328"/>
                  </a:lnTo>
                  <a:lnTo>
                    <a:pt x="1430263" y="2623499"/>
                  </a:lnTo>
                  <a:lnTo>
                    <a:pt x="1479344" y="2621033"/>
                  </a:lnTo>
                  <a:lnTo>
                    <a:pt x="1527957" y="2616956"/>
                  </a:lnTo>
                  <a:lnTo>
                    <a:pt x="1576074" y="2611297"/>
                  </a:lnTo>
                  <a:lnTo>
                    <a:pt x="1623665" y="2604082"/>
                  </a:lnTo>
                  <a:lnTo>
                    <a:pt x="1670701" y="2595341"/>
                  </a:lnTo>
                  <a:lnTo>
                    <a:pt x="1717152" y="2585100"/>
                  </a:lnTo>
                  <a:lnTo>
                    <a:pt x="1762990" y="2573388"/>
                  </a:lnTo>
                  <a:lnTo>
                    <a:pt x="1808185" y="2560232"/>
                  </a:lnTo>
                  <a:lnTo>
                    <a:pt x="1852708" y="2545660"/>
                  </a:lnTo>
                  <a:lnTo>
                    <a:pt x="1896529" y="2529700"/>
                  </a:lnTo>
                  <a:lnTo>
                    <a:pt x="1939620" y="2512379"/>
                  </a:lnTo>
                  <a:lnTo>
                    <a:pt x="1981952" y="2493725"/>
                  </a:lnTo>
                  <a:lnTo>
                    <a:pt x="2023494" y="2473766"/>
                  </a:lnTo>
                  <a:lnTo>
                    <a:pt x="2064219" y="2452530"/>
                  </a:lnTo>
                  <a:lnTo>
                    <a:pt x="2104096" y="2430045"/>
                  </a:lnTo>
                  <a:lnTo>
                    <a:pt x="2143096" y="2406338"/>
                  </a:lnTo>
                  <a:lnTo>
                    <a:pt x="2181191" y="2381437"/>
                  </a:lnTo>
                  <a:lnTo>
                    <a:pt x="2218351" y="2355370"/>
                  </a:lnTo>
                  <a:lnTo>
                    <a:pt x="2254547" y="2328164"/>
                  </a:lnTo>
                  <a:lnTo>
                    <a:pt x="2289749" y="2299848"/>
                  </a:lnTo>
                  <a:lnTo>
                    <a:pt x="2323928" y="2270448"/>
                  </a:lnTo>
                  <a:lnTo>
                    <a:pt x="2357056" y="2239994"/>
                  </a:lnTo>
                  <a:lnTo>
                    <a:pt x="2389103" y="2208512"/>
                  </a:lnTo>
                  <a:lnTo>
                    <a:pt x="2420039" y="2176030"/>
                  </a:lnTo>
                  <a:lnTo>
                    <a:pt x="2449836" y="2142577"/>
                  </a:lnTo>
                  <a:lnTo>
                    <a:pt x="2478464" y="2108179"/>
                  </a:lnTo>
                  <a:lnTo>
                    <a:pt x="2505894" y="2072865"/>
                  </a:lnTo>
                  <a:lnTo>
                    <a:pt x="2532098" y="2036663"/>
                  </a:lnTo>
                  <a:lnTo>
                    <a:pt x="2557044" y="1999600"/>
                  </a:lnTo>
                  <a:lnTo>
                    <a:pt x="2580705" y="1961703"/>
                  </a:lnTo>
                  <a:lnTo>
                    <a:pt x="2603052" y="1923001"/>
                  </a:lnTo>
                  <a:lnTo>
                    <a:pt x="2624054" y="1883522"/>
                  </a:lnTo>
                  <a:lnTo>
                    <a:pt x="2643683" y="1843293"/>
                  </a:lnTo>
                  <a:lnTo>
                    <a:pt x="2661910" y="1802342"/>
                  </a:lnTo>
                  <a:lnTo>
                    <a:pt x="2678705" y="1760696"/>
                  </a:lnTo>
                  <a:lnTo>
                    <a:pt x="2694039" y="1718384"/>
                  </a:lnTo>
                  <a:lnTo>
                    <a:pt x="2707884" y="1675434"/>
                  </a:lnTo>
                  <a:lnTo>
                    <a:pt x="2720208" y="1631872"/>
                  </a:lnTo>
                  <a:lnTo>
                    <a:pt x="2730985" y="1587727"/>
                  </a:lnTo>
                  <a:lnTo>
                    <a:pt x="2740183" y="1543026"/>
                  </a:lnTo>
                  <a:lnTo>
                    <a:pt x="2747775" y="1497798"/>
                  </a:lnTo>
                  <a:lnTo>
                    <a:pt x="2753730" y="1452070"/>
                  </a:lnTo>
                  <a:lnTo>
                    <a:pt x="2758020" y="1405870"/>
                  </a:lnTo>
                  <a:lnTo>
                    <a:pt x="2760616" y="1359225"/>
                  </a:lnTo>
                  <a:lnTo>
                    <a:pt x="2761488" y="1312164"/>
                  </a:lnTo>
                  <a:lnTo>
                    <a:pt x="2760616" y="1265102"/>
                  </a:lnTo>
                  <a:lnTo>
                    <a:pt x="2758020" y="1218457"/>
                  </a:lnTo>
                  <a:lnTo>
                    <a:pt x="2753730" y="1172257"/>
                  </a:lnTo>
                  <a:lnTo>
                    <a:pt x="2747775" y="1126529"/>
                  </a:lnTo>
                  <a:lnTo>
                    <a:pt x="2740183" y="1081301"/>
                  </a:lnTo>
                  <a:lnTo>
                    <a:pt x="2730985" y="1036600"/>
                  </a:lnTo>
                  <a:lnTo>
                    <a:pt x="2720208" y="992455"/>
                  </a:lnTo>
                  <a:lnTo>
                    <a:pt x="2707884" y="948893"/>
                  </a:lnTo>
                  <a:lnTo>
                    <a:pt x="2694039" y="905943"/>
                  </a:lnTo>
                  <a:lnTo>
                    <a:pt x="2678705" y="863631"/>
                  </a:lnTo>
                  <a:lnTo>
                    <a:pt x="2661910" y="821985"/>
                  </a:lnTo>
                  <a:lnTo>
                    <a:pt x="2643683" y="781034"/>
                  </a:lnTo>
                  <a:lnTo>
                    <a:pt x="2624054" y="740805"/>
                  </a:lnTo>
                  <a:lnTo>
                    <a:pt x="2603052" y="701326"/>
                  </a:lnTo>
                  <a:lnTo>
                    <a:pt x="2580705" y="662624"/>
                  </a:lnTo>
                  <a:lnTo>
                    <a:pt x="2557044" y="624727"/>
                  </a:lnTo>
                  <a:lnTo>
                    <a:pt x="2532098" y="587664"/>
                  </a:lnTo>
                  <a:lnTo>
                    <a:pt x="2505894" y="551462"/>
                  </a:lnTo>
                  <a:lnTo>
                    <a:pt x="2478464" y="516148"/>
                  </a:lnTo>
                  <a:lnTo>
                    <a:pt x="2449836" y="481750"/>
                  </a:lnTo>
                  <a:lnTo>
                    <a:pt x="2420039" y="448297"/>
                  </a:lnTo>
                  <a:lnTo>
                    <a:pt x="2389103" y="415815"/>
                  </a:lnTo>
                  <a:lnTo>
                    <a:pt x="2357056" y="384333"/>
                  </a:lnTo>
                  <a:lnTo>
                    <a:pt x="2323928" y="353879"/>
                  </a:lnTo>
                  <a:lnTo>
                    <a:pt x="2289749" y="324479"/>
                  </a:lnTo>
                  <a:lnTo>
                    <a:pt x="2254547" y="296163"/>
                  </a:lnTo>
                  <a:lnTo>
                    <a:pt x="2218351" y="268957"/>
                  </a:lnTo>
                  <a:lnTo>
                    <a:pt x="2181191" y="242890"/>
                  </a:lnTo>
                  <a:lnTo>
                    <a:pt x="2143096" y="217989"/>
                  </a:lnTo>
                  <a:lnTo>
                    <a:pt x="2104096" y="194282"/>
                  </a:lnTo>
                  <a:lnTo>
                    <a:pt x="2064219" y="171797"/>
                  </a:lnTo>
                  <a:lnTo>
                    <a:pt x="2023494" y="150561"/>
                  </a:lnTo>
                  <a:lnTo>
                    <a:pt x="1981952" y="130602"/>
                  </a:lnTo>
                  <a:lnTo>
                    <a:pt x="1939620" y="111948"/>
                  </a:lnTo>
                  <a:lnTo>
                    <a:pt x="1896529" y="94627"/>
                  </a:lnTo>
                  <a:lnTo>
                    <a:pt x="1852708" y="78667"/>
                  </a:lnTo>
                  <a:lnTo>
                    <a:pt x="1808185" y="64095"/>
                  </a:lnTo>
                  <a:lnTo>
                    <a:pt x="1762990" y="50939"/>
                  </a:lnTo>
                  <a:lnTo>
                    <a:pt x="1717152" y="39227"/>
                  </a:lnTo>
                  <a:lnTo>
                    <a:pt x="1670701" y="28986"/>
                  </a:lnTo>
                  <a:lnTo>
                    <a:pt x="1623665" y="20245"/>
                  </a:lnTo>
                  <a:lnTo>
                    <a:pt x="1576074" y="13030"/>
                  </a:lnTo>
                  <a:lnTo>
                    <a:pt x="1527957" y="7371"/>
                  </a:lnTo>
                  <a:lnTo>
                    <a:pt x="1479344" y="3294"/>
                  </a:lnTo>
                  <a:lnTo>
                    <a:pt x="1430263" y="828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44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20164" y="3944239"/>
            <a:ext cx="1369060" cy="78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ts val="2990"/>
              </a:lnSpc>
              <a:spcBef>
                <a:spcPts val="100"/>
              </a:spcBef>
            </a:pP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L’aide</a:t>
            </a: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90"/>
              </a:lnSpc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destinée</a:t>
            </a:r>
            <a:r>
              <a:rPr sz="2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65652" y="2850514"/>
            <a:ext cx="2446655" cy="1370965"/>
            <a:chOff x="3565652" y="2850514"/>
            <a:chExt cx="2446655" cy="1370965"/>
          </a:xfrm>
        </p:grpSpPr>
        <p:sp>
          <p:nvSpPr>
            <p:cNvPr id="10" name="object 10"/>
            <p:cNvSpPr/>
            <p:nvPr/>
          </p:nvSpPr>
          <p:spPr>
            <a:xfrm>
              <a:off x="3578352" y="2863214"/>
              <a:ext cx="1568450" cy="1345565"/>
            </a:xfrm>
            <a:custGeom>
              <a:avLst/>
              <a:gdLst/>
              <a:ahLst/>
              <a:cxnLst/>
              <a:rect l="l" t="t" r="r" b="b"/>
              <a:pathLst>
                <a:path w="1568450" h="1345564">
                  <a:moveTo>
                    <a:pt x="0" y="1345565"/>
                  </a:moveTo>
                  <a:lnTo>
                    <a:pt x="1568323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7310" y="28643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70">
                  <a:moveTo>
                    <a:pt x="0" y="0"/>
                  </a:moveTo>
                  <a:lnTo>
                    <a:pt x="851915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6960" y="467034"/>
            <a:ext cx="11317605" cy="277050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44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Aide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l’employeur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 financement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services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personne</a:t>
            </a:r>
            <a:endParaRPr sz="2000" dirty="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823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charges</a:t>
            </a:r>
            <a:r>
              <a:rPr sz="18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d’impôt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revenu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421€,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année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civile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endParaRPr sz="1800" dirty="0">
              <a:latin typeface="Calibri"/>
              <a:cs typeface="Calibri"/>
            </a:endParaRPr>
          </a:p>
          <a:p>
            <a:pPr marL="781685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bénéficiaire,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compter du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spc="-7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202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 2024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(arrêté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paraitre)</a:t>
            </a:r>
            <a:endParaRPr sz="1800" dirty="0">
              <a:latin typeface="Calibri"/>
              <a:cs typeface="Calibri"/>
            </a:endParaRPr>
          </a:p>
          <a:p>
            <a:pPr marL="11804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80465" algn="l"/>
                <a:tab pos="11811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montant,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exonéré,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intégrer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 «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Montant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net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social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bulletin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paye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Calibri"/>
              <a:cs typeface="Calibri"/>
            </a:endParaRPr>
          </a:p>
          <a:p>
            <a:pPr marL="5573395" marR="202565" algn="ctr">
              <a:lnSpc>
                <a:spcPct val="914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faciliter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l’accès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services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personne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sein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l’entreprise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bénéfice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(ex.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entretien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la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maison,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travaux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ménagers,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petits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travaux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jardinage)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65652" y="3858386"/>
            <a:ext cx="2433955" cy="2042795"/>
            <a:chOff x="3565652" y="3858386"/>
            <a:chExt cx="2433955" cy="2042795"/>
          </a:xfrm>
        </p:grpSpPr>
        <p:sp>
          <p:nvSpPr>
            <p:cNvPr id="14" name="object 14"/>
            <p:cNvSpPr/>
            <p:nvPr/>
          </p:nvSpPr>
          <p:spPr>
            <a:xfrm>
              <a:off x="3578352" y="3871086"/>
              <a:ext cx="1568450" cy="448945"/>
            </a:xfrm>
            <a:custGeom>
              <a:avLst/>
              <a:gdLst/>
              <a:ahLst/>
              <a:cxnLst/>
              <a:rect l="l" t="t" r="r" b="b"/>
              <a:pathLst>
                <a:path w="1568450" h="448945">
                  <a:moveTo>
                    <a:pt x="0" y="448563"/>
                  </a:moveTo>
                  <a:lnTo>
                    <a:pt x="1568323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7310" y="3871721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70">
                  <a:moveTo>
                    <a:pt x="0" y="0"/>
                  </a:moveTo>
                  <a:lnTo>
                    <a:pt x="851915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8352" y="4430394"/>
              <a:ext cx="1568450" cy="448945"/>
            </a:xfrm>
            <a:custGeom>
              <a:avLst/>
              <a:gdLst/>
              <a:ahLst/>
              <a:cxnLst/>
              <a:rect l="l" t="t" r="r" b="b"/>
              <a:pathLst>
                <a:path w="1568450" h="448945">
                  <a:moveTo>
                    <a:pt x="0" y="0"/>
                  </a:moveTo>
                  <a:lnTo>
                    <a:pt x="1568323" y="448563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7310" y="487908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70">
                  <a:moveTo>
                    <a:pt x="0" y="0"/>
                  </a:moveTo>
                  <a:lnTo>
                    <a:pt x="851915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8352" y="4541265"/>
              <a:ext cx="1568450" cy="1345565"/>
            </a:xfrm>
            <a:custGeom>
              <a:avLst/>
              <a:gdLst/>
              <a:ahLst/>
              <a:cxnLst/>
              <a:rect l="l" t="t" r="r" b="b"/>
              <a:pathLst>
                <a:path w="1568450" h="1345564">
                  <a:moveTo>
                    <a:pt x="0" y="0"/>
                  </a:moveTo>
                  <a:lnTo>
                    <a:pt x="1568323" y="1345526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7310" y="5887973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70">
                  <a:moveTo>
                    <a:pt x="0" y="0"/>
                  </a:moveTo>
                  <a:lnTo>
                    <a:pt x="851915" y="0"/>
                  </a:lnTo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01561" y="3569970"/>
            <a:ext cx="523494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ts val="2065"/>
              </a:lnSpc>
              <a:spcBef>
                <a:spcPts val="100"/>
              </a:spcBef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financer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activités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entrant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champ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services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personne (ex.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garde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d’enfants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domicile)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r>
              <a:rPr dirty="0"/>
              <a:t>/61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24396" y="4452366"/>
            <a:ext cx="559816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financer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certaines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activités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garde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d’enfants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hors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domicile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(ex.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crèches,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garderies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périscolaires,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assistants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maternels)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7445" y="5459984"/>
            <a:ext cx="5594985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Soit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financer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prestations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directement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liées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gestion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fonctionnement du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chèque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emploi-service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universel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(CESU)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Image 2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B345147-38B9-5F1E-7DCD-09F660061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90" y="81187"/>
            <a:ext cx="3391146" cy="7776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3397" y="522541"/>
            <a:ext cx="11573510" cy="6040120"/>
            <a:chOff x="513397" y="522541"/>
            <a:chExt cx="11573510" cy="604012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0174" y="1287018"/>
              <a:ext cx="7633970" cy="1545590"/>
            </a:xfrm>
            <a:custGeom>
              <a:avLst/>
              <a:gdLst/>
              <a:ahLst/>
              <a:cxnLst/>
              <a:rect l="l" t="t" r="r" b="b"/>
              <a:pathLst>
                <a:path w="7633970" h="1545589">
                  <a:moveTo>
                    <a:pt x="0" y="1545336"/>
                  </a:moveTo>
                  <a:lnTo>
                    <a:pt x="7633716" y="1545336"/>
                  </a:lnTo>
                  <a:lnTo>
                    <a:pt x="7633716" y="0"/>
                  </a:lnTo>
                  <a:lnTo>
                    <a:pt x="0" y="0"/>
                  </a:lnTo>
                  <a:lnTo>
                    <a:pt x="0" y="1545336"/>
                  </a:lnTo>
                  <a:close/>
                </a:path>
              </a:pathLst>
            </a:custGeom>
            <a:ln w="25400">
              <a:solidFill>
                <a:srgbClr val="448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2698" y="741426"/>
              <a:ext cx="5343525" cy="1092835"/>
            </a:xfrm>
            <a:custGeom>
              <a:avLst/>
              <a:gdLst/>
              <a:ahLst/>
              <a:cxnLst/>
              <a:rect l="l" t="t" r="r" b="b"/>
              <a:pathLst>
                <a:path w="5343525" h="1092835">
                  <a:moveTo>
                    <a:pt x="5161026" y="0"/>
                  </a:moveTo>
                  <a:lnTo>
                    <a:pt x="182117" y="0"/>
                  </a:lnTo>
                  <a:lnTo>
                    <a:pt x="133702" y="6505"/>
                  </a:lnTo>
                  <a:lnTo>
                    <a:pt x="90198" y="24863"/>
                  </a:lnTo>
                  <a:lnTo>
                    <a:pt x="53339" y="53340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8"/>
                  </a:lnTo>
                  <a:lnTo>
                    <a:pt x="0" y="910589"/>
                  </a:lnTo>
                  <a:lnTo>
                    <a:pt x="6505" y="959005"/>
                  </a:lnTo>
                  <a:lnTo>
                    <a:pt x="24863" y="1002509"/>
                  </a:lnTo>
                  <a:lnTo>
                    <a:pt x="53339" y="1039367"/>
                  </a:lnTo>
                  <a:lnTo>
                    <a:pt x="90198" y="1067844"/>
                  </a:lnTo>
                  <a:lnTo>
                    <a:pt x="133702" y="1086202"/>
                  </a:lnTo>
                  <a:lnTo>
                    <a:pt x="182117" y="1092708"/>
                  </a:lnTo>
                  <a:lnTo>
                    <a:pt x="5161026" y="1092708"/>
                  </a:lnTo>
                  <a:lnTo>
                    <a:pt x="5209441" y="1086202"/>
                  </a:lnTo>
                  <a:lnTo>
                    <a:pt x="5252945" y="1067844"/>
                  </a:lnTo>
                  <a:lnTo>
                    <a:pt x="5289804" y="1039367"/>
                  </a:lnTo>
                  <a:lnTo>
                    <a:pt x="5318280" y="1002509"/>
                  </a:lnTo>
                  <a:lnTo>
                    <a:pt x="5336638" y="959005"/>
                  </a:lnTo>
                  <a:lnTo>
                    <a:pt x="5343144" y="910589"/>
                  </a:lnTo>
                  <a:lnTo>
                    <a:pt x="5343144" y="182118"/>
                  </a:lnTo>
                  <a:lnTo>
                    <a:pt x="5336638" y="133702"/>
                  </a:lnTo>
                  <a:lnTo>
                    <a:pt x="5318280" y="90198"/>
                  </a:lnTo>
                  <a:lnTo>
                    <a:pt x="5289804" y="53340"/>
                  </a:lnTo>
                  <a:lnTo>
                    <a:pt x="5252945" y="24863"/>
                  </a:lnTo>
                  <a:lnTo>
                    <a:pt x="5209441" y="6505"/>
                  </a:lnTo>
                  <a:lnTo>
                    <a:pt x="5161026" y="0"/>
                  </a:lnTo>
                  <a:close/>
                </a:path>
              </a:pathLst>
            </a:custGeom>
            <a:solidFill>
              <a:srgbClr val="44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22698" y="741426"/>
              <a:ext cx="5343525" cy="1092835"/>
            </a:xfrm>
            <a:custGeom>
              <a:avLst/>
              <a:gdLst/>
              <a:ahLst/>
              <a:cxnLst/>
              <a:rect l="l" t="t" r="r" b="b"/>
              <a:pathLst>
                <a:path w="5343525" h="1092835">
                  <a:moveTo>
                    <a:pt x="0" y="182118"/>
                  </a:moveTo>
                  <a:lnTo>
                    <a:pt x="6505" y="133702"/>
                  </a:lnTo>
                  <a:lnTo>
                    <a:pt x="24863" y="90198"/>
                  </a:lnTo>
                  <a:lnTo>
                    <a:pt x="53339" y="53340"/>
                  </a:lnTo>
                  <a:lnTo>
                    <a:pt x="90198" y="24863"/>
                  </a:lnTo>
                  <a:lnTo>
                    <a:pt x="133702" y="6505"/>
                  </a:lnTo>
                  <a:lnTo>
                    <a:pt x="182117" y="0"/>
                  </a:lnTo>
                  <a:lnTo>
                    <a:pt x="5161026" y="0"/>
                  </a:lnTo>
                  <a:lnTo>
                    <a:pt x="5209441" y="6505"/>
                  </a:lnTo>
                  <a:lnTo>
                    <a:pt x="5252945" y="24863"/>
                  </a:lnTo>
                  <a:lnTo>
                    <a:pt x="5289804" y="53340"/>
                  </a:lnTo>
                  <a:lnTo>
                    <a:pt x="5318280" y="90198"/>
                  </a:lnTo>
                  <a:lnTo>
                    <a:pt x="5336638" y="133702"/>
                  </a:lnTo>
                  <a:lnTo>
                    <a:pt x="5343144" y="182118"/>
                  </a:lnTo>
                  <a:lnTo>
                    <a:pt x="5343144" y="910589"/>
                  </a:lnTo>
                  <a:lnTo>
                    <a:pt x="5336638" y="959005"/>
                  </a:lnTo>
                  <a:lnTo>
                    <a:pt x="5318280" y="1002509"/>
                  </a:lnTo>
                  <a:lnTo>
                    <a:pt x="5289804" y="1039367"/>
                  </a:lnTo>
                  <a:lnTo>
                    <a:pt x="5252945" y="1067844"/>
                  </a:lnTo>
                  <a:lnTo>
                    <a:pt x="5209441" y="1086202"/>
                  </a:lnTo>
                  <a:lnTo>
                    <a:pt x="5161026" y="1092708"/>
                  </a:lnTo>
                  <a:lnTo>
                    <a:pt x="182117" y="1092708"/>
                  </a:lnTo>
                  <a:lnTo>
                    <a:pt x="133702" y="1086202"/>
                  </a:lnTo>
                  <a:lnTo>
                    <a:pt x="90198" y="1067844"/>
                  </a:lnTo>
                  <a:lnTo>
                    <a:pt x="53339" y="1039367"/>
                  </a:lnTo>
                  <a:lnTo>
                    <a:pt x="24863" y="1002509"/>
                  </a:lnTo>
                  <a:lnTo>
                    <a:pt x="6505" y="959005"/>
                  </a:lnTo>
                  <a:lnTo>
                    <a:pt x="0" y="910589"/>
                  </a:lnTo>
                  <a:lnTo>
                    <a:pt x="0" y="18211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0174" y="3577589"/>
              <a:ext cx="7633970" cy="2971800"/>
            </a:xfrm>
            <a:custGeom>
              <a:avLst/>
              <a:gdLst/>
              <a:ahLst/>
              <a:cxnLst/>
              <a:rect l="l" t="t" r="r" b="b"/>
              <a:pathLst>
                <a:path w="7633970" h="2971800">
                  <a:moveTo>
                    <a:pt x="0" y="2971800"/>
                  </a:moveTo>
                  <a:lnTo>
                    <a:pt x="7633716" y="2971800"/>
                  </a:lnTo>
                  <a:lnTo>
                    <a:pt x="7633716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25400">
              <a:solidFill>
                <a:srgbClr val="FF7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2698" y="3031998"/>
              <a:ext cx="5343525" cy="1092835"/>
            </a:xfrm>
            <a:custGeom>
              <a:avLst/>
              <a:gdLst/>
              <a:ahLst/>
              <a:cxnLst/>
              <a:rect l="l" t="t" r="r" b="b"/>
              <a:pathLst>
                <a:path w="5343525" h="1092835">
                  <a:moveTo>
                    <a:pt x="5161026" y="0"/>
                  </a:moveTo>
                  <a:lnTo>
                    <a:pt x="182117" y="0"/>
                  </a:lnTo>
                  <a:lnTo>
                    <a:pt x="133702" y="6505"/>
                  </a:lnTo>
                  <a:lnTo>
                    <a:pt x="90198" y="24863"/>
                  </a:lnTo>
                  <a:lnTo>
                    <a:pt x="53339" y="53339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7"/>
                  </a:lnTo>
                  <a:lnTo>
                    <a:pt x="0" y="910589"/>
                  </a:lnTo>
                  <a:lnTo>
                    <a:pt x="6505" y="959005"/>
                  </a:lnTo>
                  <a:lnTo>
                    <a:pt x="24863" y="1002509"/>
                  </a:lnTo>
                  <a:lnTo>
                    <a:pt x="53339" y="1039368"/>
                  </a:lnTo>
                  <a:lnTo>
                    <a:pt x="90198" y="1067844"/>
                  </a:lnTo>
                  <a:lnTo>
                    <a:pt x="133702" y="1086202"/>
                  </a:lnTo>
                  <a:lnTo>
                    <a:pt x="182117" y="1092708"/>
                  </a:lnTo>
                  <a:lnTo>
                    <a:pt x="5161026" y="1092708"/>
                  </a:lnTo>
                  <a:lnTo>
                    <a:pt x="5209441" y="1086202"/>
                  </a:lnTo>
                  <a:lnTo>
                    <a:pt x="5252945" y="1067844"/>
                  </a:lnTo>
                  <a:lnTo>
                    <a:pt x="5289804" y="1039368"/>
                  </a:lnTo>
                  <a:lnTo>
                    <a:pt x="5318280" y="1002509"/>
                  </a:lnTo>
                  <a:lnTo>
                    <a:pt x="5336638" y="959005"/>
                  </a:lnTo>
                  <a:lnTo>
                    <a:pt x="5343144" y="910589"/>
                  </a:lnTo>
                  <a:lnTo>
                    <a:pt x="5343144" y="182117"/>
                  </a:lnTo>
                  <a:lnTo>
                    <a:pt x="5336638" y="133702"/>
                  </a:lnTo>
                  <a:lnTo>
                    <a:pt x="5318280" y="90198"/>
                  </a:lnTo>
                  <a:lnTo>
                    <a:pt x="5289804" y="53339"/>
                  </a:lnTo>
                  <a:lnTo>
                    <a:pt x="5252945" y="24863"/>
                  </a:lnTo>
                  <a:lnTo>
                    <a:pt x="5209441" y="6505"/>
                  </a:lnTo>
                  <a:lnTo>
                    <a:pt x="5161026" y="0"/>
                  </a:lnTo>
                  <a:close/>
                </a:path>
              </a:pathLst>
            </a:custGeom>
            <a:solidFill>
              <a:srgbClr val="FF7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2698" y="3031998"/>
              <a:ext cx="5343525" cy="1092835"/>
            </a:xfrm>
            <a:custGeom>
              <a:avLst/>
              <a:gdLst/>
              <a:ahLst/>
              <a:cxnLst/>
              <a:rect l="l" t="t" r="r" b="b"/>
              <a:pathLst>
                <a:path w="5343525" h="1092835">
                  <a:moveTo>
                    <a:pt x="0" y="182117"/>
                  </a:moveTo>
                  <a:lnTo>
                    <a:pt x="6505" y="133702"/>
                  </a:lnTo>
                  <a:lnTo>
                    <a:pt x="24863" y="90198"/>
                  </a:lnTo>
                  <a:lnTo>
                    <a:pt x="53339" y="53339"/>
                  </a:lnTo>
                  <a:lnTo>
                    <a:pt x="90198" y="24863"/>
                  </a:lnTo>
                  <a:lnTo>
                    <a:pt x="133702" y="6505"/>
                  </a:lnTo>
                  <a:lnTo>
                    <a:pt x="182117" y="0"/>
                  </a:lnTo>
                  <a:lnTo>
                    <a:pt x="5161026" y="0"/>
                  </a:lnTo>
                  <a:lnTo>
                    <a:pt x="5209441" y="6505"/>
                  </a:lnTo>
                  <a:lnTo>
                    <a:pt x="5252945" y="24863"/>
                  </a:lnTo>
                  <a:lnTo>
                    <a:pt x="5289804" y="53339"/>
                  </a:lnTo>
                  <a:lnTo>
                    <a:pt x="5318280" y="90198"/>
                  </a:lnTo>
                  <a:lnTo>
                    <a:pt x="5336638" y="133702"/>
                  </a:lnTo>
                  <a:lnTo>
                    <a:pt x="5343144" y="182117"/>
                  </a:lnTo>
                  <a:lnTo>
                    <a:pt x="5343144" y="910589"/>
                  </a:lnTo>
                  <a:lnTo>
                    <a:pt x="5336638" y="959005"/>
                  </a:lnTo>
                  <a:lnTo>
                    <a:pt x="5318280" y="1002509"/>
                  </a:lnTo>
                  <a:lnTo>
                    <a:pt x="5289804" y="1039368"/>
                  </a:lnTo>
                  <a:lnTo>
                    <a:pt x="5252945" y="1067844"/>
                  </a:lnTo>
                  <a:lnTo>
                    <a:pt x="5209441" y="1086202"/>
                  </a:lnTo>
                  <a:lnTo>
                    <a:pt x="5161026" y="1092708"/>
                  </a:lnTo>
                  <a:lnTo>
                    <a:pt x="182117" y="1092708"/>
                  </a:lnTo>
                  <a:lnTo>
                    <a:pt x="133702" y="1086202"/>
                  </a:lnTo>
                  <a:lnTo>
                    <a:pt x="90198" y="1067844"/>
                  </a:lnTo>
                  <a:lnTo>
                    <a:pt x="53339" y="1039368"/>
                  </a:lnTo>
                  <a:lnTo>
                    <a:pt x="24863" y="1002509"/>
                  </a:lnTo>
                  <a:lnTo>
                    <a:pt x="6505" y="959005"/>
                  </a:lnTo>
                  <a:lnTo>
                    <a:pt x="0" y="910589"/>
                  </a:lnTo>
                  <a:lnTo>
                    <a:pt x="0" y="1821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82083" y="1090930"/>
            <a:ext cx="6351270" cy="5280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Contrat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sécurisation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professionnelle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2228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235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CSP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reconduit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l’identique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31/12/2024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10"/>
              </a:spcBef>
            </a:pPr>
            <a:r>
              <a:rPr sz="18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Arrêté</a:t>
            </a:r>
            <a:r>
              <a:rPr sz="18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8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28</a:t>
            </a:r>
            <a:r>
              <a:rPr sz="18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décembre</a:t>
            </a:r>
            <a:r>
              <a:rPr sz="1800" b="1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2023,</a:t>
            </a:r>
            <a:r>
              <a:rPr sz="18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JO</a:t>
            </a:r>
            <a:r>
              <a:rPr sz="18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800" b="1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30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95250" marR="2101850">
              <a:lnSpc>
                <a:spcPts val="221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Activité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partielle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Activité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partielle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longue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durée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(APLD)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93700" lvl="1" indent="-114935">
              <a:lnSpc>
                <a:spcPts val="2065"/>
              </a:lnSpc>
              <a:spcBef>
                <a:spcPts val="1220"/>
              </a:spcBef>
              <a:buSzPct val="94444"/>
              <a:buChar char="•"/>
              <a:tabLst>
                <a:tab pos="394335" algn="l"/>
              </a:tabLst>
            </a:pPr>
            <a:r>
              <a:rPr sz="1800" spc="-4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horaire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minimum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l’allocation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remboursée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endParaRPr sz="1800">
              <a:latin typeface="Calibri"/>
              <a:cs typeface="Calibri"/>
            </a:endParaRPr>
          </a:p>
          <a:p>
            <a:pPr marL="279400">
              <a:lnSpc>
                <a:spcPts val="2065"/>
              </a:lnSpc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00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157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8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629920" lvl="2" indent="-121920">
              <a:lnSpc>
                <a:spcPct val="100000"/>
              </a:lnSpc>
              <a:spcBef>
                <a:spcPts val="155"/>
              </a:spcBef>
              <a:buChar char="-"/>
              <a:tabLst>
                <a:tab pos="629920" algn="l"/>
              </a:tabLst>
            </a:pP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Activité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partielle: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8,30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€</a:t>
            </a:r>
            <a:r>
              <a:rPr sz="18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APLD: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9,22€</a:t>
            </a:r>
            <a:endParaRPr sz="1800">
              <a:latin typeface="Calibri"/>
              <a:cs typeface="Calibri"/>
            </a:endParaRPr>
          </a:p>
          <a:p>
            <a:pPr marL="393700" lvl="1" indent="-114935">
              <a:lnSpc>
                <a:spcPts val="2070"/>
              </a:lnSpc>
              <a:spcBef>
                <a:spcPts val="145"/>
              </a:spcBef>
              <a:buSzPct val="94444"/>
              <a:buChar char="•"/>
              <a:tabLst>
                <a:tab pos="394335" algn="l"/>
              </a:tabLst>
            </a:pPr>
            <a:r>
              <a:rPr sz="1800" spc="-40" dirty="0">
                <a:solidFill>
                  <a:srgbClr val="492F41"/>
                </a:solidFill>
                <a:latin typeface="Calibri"/>
                <a:cs typeface="Calibri"/>
              </a:rPr>
              <a:t>Taux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horaire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minimum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l’allocation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versée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</a:t>
            </a:r>
            <a:endParaRPr sz="1800">
              <a:latin typeface="Calibri"/>
              <a:cs typeface="Calibri"/>
            </a:endParaRPr>
          </a:p>
          <a:p>
            <a:pPr marL="279400">
              <a:lnSpc>
                <a:spcPts val="2070"/>
              </a:lnSpc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8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629920" lvl="2" indent="-121920">
              <a:lnSpc>
                <a:spcPct val="100000"/>
              </a:lnSpc>
              <a:spcBef>
                <a:spcPts val="145"/>
              </a:spcBef>
              <a:buChar char="-"/>
              <a:tabLst>
                <a:tab pos="629920" algn="l"/>
              </a:tabLst>
            </a:pP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Activité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partielle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ou APLD: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9,22€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18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Décret</a:t>
            </a:r>
            <a:r>
              <a:rPr sz="18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2023-1305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du</a:t>
            </a:r>
            <a:r>
              <a:rPr sz="18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27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décembre</a:t>
            </a:r>
            <a:r>
              <a:rPr sz="1800" b="1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2023,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JO</a:t>
            </a:r>
            <a:r>
              <a:rPr sz="18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du</a:t>
            </a:r>
            <a:r>
              <a:rPr sz="18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En</a:t>
            </a:r>
            <a:r>
              <a:rPr spc="-35" dirty="0"/>
              <a:t> </a:t>
            </a:r>
            <a:r>
              <a:rPr spc="-15" dirty="0"/>
              <a:t>Bref	</a:t>
            </a: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327" y="44196"/>
            <a:ext cx="1271778" cy="64084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51687" y="1557527"/>
            <a:ext cx="9732645" cy="4944745"/>
            <a:chOff x="551687" y="1557527"/>
            <a:chExt cx="9732645" cy="49447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687" y="1557527"/>
              <a:ext cx="3887724" cy="3887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7235" y="2475067"/>
              <a:ext cx="179317" cy="179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23122" y="2541548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37370" y="6142776"/>
              <a:ext cx="179317" cy="1793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03258" y="6209257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r>
              <a:rPr dirty="0"/>
              <a:t>/61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23" name="Image 2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5E7F803-244F-3A32-B244-E4703F2AFB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76" y="8882"/>
            <a:ext cx="2883975" cy="6613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8531" y="6599021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©</a:t>
            </a:r>
            <a:r>
              <a:rPr sz="1200" spc="-9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H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2554" y="694181"/>
            <a:ext cx="11494930" cy="5617210"/>
            <a:chOff x="622554" y="694181"/>
            <a:chExt cx="11494930" cy="5617210"/>
          </a:xfrm>
        </p:grpSpPr>
        <p:sp>
          <p:nvSpPr>
            <p:cNvPr id="4" name="object 4"/>
            <p:cNvSpPr/>
            <p:nvPr/>
          </p:nvSpPr>
          <p:spPr>
            <a:xfrm>
              <a:off x="622554" y="694181"/>
              <a:ext cx="10083800" cy="5617210"/>
            </a:xfrm>
            <a:custGeom>
              <a:avLst/>
              <a:gdLst/>
              <a:ahLst/>
              <a:cxnLst/>
              <a:rect l="l" t="t" r="r" b="b"/>
              <a:pathLst>
                <a:path w="10083800" h="5617210">
                  <a:moveTo>
                    <a:pt x="0" y="0"/>
                  </a:moveTo>
                  <a:lnTo>
                    <a:pt x="10083292" y="0"/>
                  </a:lnTo>
                </a:path>
                <a:path w="10083800" h="5617210">
                  <a:moveTo>
                    <a:pt x="0" y="0"/>
                  </a:moveTo>
                  <a:lnTo>
                    <a:pt x="2120" y="5616625"/>
                  </a:lnTo>
                </a:path>
              </a:pathLst>
            </a:custGeom>
            <a:ln w="19050">
              <a:solidFill>
                <a:srgbClr val="60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9991" y="2146148"/>
              <a:ext cx="715010" cy="716280"/>
            </a:xfrm>
            <a:custGeom>
              <a:avLst/>
              <a:gdLst/>
              <a:ahLst/>
              <a:cxnLst/>
              <a:rect l="l" t="t" r="r" b="b"/>
              <a:pathLst>
                <a:path w="715010" h="716280">
                  <a:moveTo>
                    <a:pt x="357688" y="0"/>
                  </a:moveTo>
                  <a:lnTo>
                    <a:pt x="308835" y="3286"/>
                  </a:lnTo>
                  <a:lnTo>
                    <a:pt x="262314" y="12821"/>
                  </a:lnTo>
                  <a:lnTo>
                    <a:pt x="218214" y="28180"/>
                  </a:lnTo>
                  <a:lnTo>
                    <a:pt x="176954" y="48934"/>
                  </a:lnTo>
                  <a:lnTo>
                    <a:pt x="138955" y="74657"/>
                  </a:lnTo>
                  <a:lnTo>
                    <a:pt x="104644" y="104924"/>
                  </a:lnTo>
                  <a:lnTo>
                    <a:pt x="74444" y="139306"/>
                  </a:lnTo>
                  <a:lnTo>
                    <a:pt x="48781" y="177379"/>
                  </a:lnTo>
                  <a:lnTo>
                    <a:pt x="28056" y="218782"/>
                  </a:lnTo>
                  <a:lnTo>
                    <a:pt x="12765" y="262887"/>
                  </a:lnTo>
                  <a:lnTo>
                    <a:pt x="3262" y="309480"/>
                  </a:lnTo>
                  <a:lnTo>
                    <a:pt x="0" y="358066"/>
                  </a:lnTo>
                  <a:lnTo>
                    <a:pt x="3262" y="406652"/>
                  </a:lnTo>
                  <a:lnTo>
                    <a:pt x="12767" y="453251"/>
                  </a:lnTo>
                  <a:lnTo>
                    <a:pt x="28087" y="497437"/>
                  </a:lnTo>
                  <a:lnTo>
                    <a:pt x="48797" y="538784"/>
                  </a:lnTo>
                  <a:lnTo>
                    <a:pt x="74471" y="576864"/>
                  </a:lnTo>
                  <a:lnTo>
                    <a:pt x="104684" y="611251"/>
                  </a:lnTo>
                  <a:lnTo>
                    <a:pt x="139010" y="641518"/>
                  </a:lnTo>
                  <a:lnTo>
                    <a:pt x="177022" y="667239"/>
                  </a:lnTo>
                  <a:lnTo>
                    <a:pt x="218295" y="687986"/>
                  </a:lnTo>
                  <a:lnTo>
                    <a:pt x="262403" y="703335"/>
                  </a:lnTo>
                  <a:lnTo>
                    <a:pt x="308921" y="712856"/>
                  </a:lnTo>
                  <a:lnTo>
                    <a:pt x="357422" y="716125"/>
                  </a:lnTo>
                  <a:lnTo>
                    <a:pt x="405922" y="712856"/>
                  </a:lnTo>
                  <a:lnTo>
                    <a:pt x="452439" y="703335"/>
                  </a:lnTo>
                  <a:lnTo>
                    <a:pt x="496549" y="687987"/>
                  </a:lnTo>
                  <a:lnTo>
                    <a:pt x="537824" y="667239"/>
                  </a:lnTo>
                  <a:lnTo>
                    <a:pt x="575839" y="641518"/>
                  </a:lnTo>
                  <a:lnTo>
                    <a:pt x="610168" y="611251"/>
                  </a:lnTo>
                  <a:lnTo>
                    <a:pt x="640384" y="576864"/>
                  </a:lnTo>
                  <a:lnTo>
                    <a:pt x="666062" y="538784"/>
                  </a:lnTo>
                  <a:lnTo>
                    <a:pt x="676163" y="518621"/>
                  </a:lnTo>
                  <a:lnTo>
                    <a:pt x="255242" y="518621"/>
                  </a:lnTo>
                  <a:lnTo>
                    <a:pt x="255242" y="488570"/>
                  </a:lnTo>
                  <a:lnTo>
                    <a:pt x="265907" y="443702"/>
                  </a:lnTo>
                  <a:lnTo>
                    <a:pt x="294320" y="408064"/>
                  </a:lnTo>
                  <a:lnTo>
                    <a:pt x="325556" y="384237"/>
                  </a:lnTo>
                  <a:lnTo>
                    <a:pt x="350976" y="368025"/>
                  </a:lnTo>
                  <a:lnTo>
                    <a:pt x="358382" y="362928"/>
                  </a:lnTo>
                  <a:lnTo>
                    <a:pt x="386627" y="337279"/>
                  </a:lnTo>
                  <a:lnTo>
                    <a:pt x="402477" y="296715"/>
                  </a:lnTo>
                  <a:lnTo>
                    <a:pt x="402422" y="282534"/>
                  </a:lnTo>
                  <a:lnTo>
                    <a:pt x="401371" y="275982"/>
                  </a:lnTo>
                  <a:lnTo>
                    <a:pt x="400941" y="274693"/>
                  </a:lnTo>
                  <a:lnTo>
                    <a:pt x="272119" y="274693"/>
                  </a:lnTo>
                  <a:lnTo>
                    <a:pt x="272119" y="225857"/>
                  </a:lnTo>
                  <a:lnTo>
                    <a:pt x="310069" y="203946"/>
                  </a:lnTo>
                  <a:lnTo>
                    <a:pt x="357124" y="197346"/>
                  </a:lnTo>
                  <a:lnTo>
                    <a:pt x="676143" y="197346"/>
                  </a:lnTo>
                  <a:lnTo>
                    <a:pt x="666126" y="177346"/>
                  </a:lnTo>
                  <a:lnTo>
                    <a:pt x="640458" y="139266"/>
                  </a:lnTo>
                  <a:lnTo>
                    <a:pt x="610249" y="104878"/>
                  </a:lnTo>
                  <a:lnTo>
                    <a:pt x="575925" y="74609"/>
                  </a:lnTo>
                  <a:lnTo>
                    <a:pt x="538004" y="48934"/>
                  </a:lnTo>
                  <a:lnTo>
                    <a:pt x="496752" y="28180"/>
                  </a:lnTo>
                  <a:lnTo>
                    <a:pt x="452664" y="12821"/>
                  </a:lnTo>
                  <a:lnTo>
                    <a:pt x="406168" y="3286"/>
                  </a:lnTo>
                  <a:lnTo>
                    <a:pt x="357688" y="0"/>
                  </a:lnTo>
                  <a:close/>
                </a:path>
                <a:path w="715010" h="716280">
                  <a:moveTo>
                    <a:pt x="676143" y="197346"/>
                  </a:moveTo>
                  <a:lnTo>
                    <a:pt x="357124" y="197346"/>
                  </a:lnTo>
                  <a:lnTo>
                    <a:pt x="366644" y="197655"/>
                  </a:lnTo>
                  <a:lnTo>
                    <a:pt x="376095" y="198704"/>
                  </a:lnTo>
                  <a:lnTo>
                    <a:pt x="418200" y="214248"/>
                  </a:lnTo>
                  <a:lnTo>
                    <a:pt x="445869" y="246355"/>
                  </a:lnTo>
                  <a:lnTo>
                    <a:pt x="453398" y="283123"/>
                  </a:lnTo>
                  <a:lnTo>
                    <a:pt x="453217" y="291652"/>
                  </a:lnTo>
                  <a:lnTo>
                    <a:pt x="444241" y="332061"/>
                  </a:lnTo>
                  <a:lnTo>
                    <a:pt x="419810" y="366692"/>
                  </a:lnTo>
                  <a:lnTo>
                    <a:pt x="387470" y="392760"/>
                  </a:lnTo>
                  <a:lnTo>
                    <a:pt x="370132" y="403951"/>
                  </a:lnTo>
                  <a:lnTo>
                    <a:pt x="362398" y="408982"/>
                  </a:lnTo>
                  <a:lnTo>
                    <a:pt x="331299" y="431615"/>
                  </a:lnTo>
                  <a:lnTo>
                    <a:pt x="307308" y="468740"/>
                  </a:lnTo>
                  <a:lnTo>
                    <a:pt x="307386" y="476055"/>
                  </a:lnTo>
                  <a:lnTo>
                    <a:pt x="459562" y="476055"/>
                  </a:lnTo>
                  <a:lnTo>
                    <a:pt x="459602" y="518621"/>
                  </a:lnTo>
                  <a:lnTo>
                    <a:pt x="676163" y="518621"/>
                  </a:lnTo>
                  <a:lnTo>
                    <a:pt x="702098" y="453251"/>
                  </a:lnTo>
                  <a:lnTo>
                    <a:pt x="711604" y="406652"/>
                  </a:lnTo>
                  <a:lnTo>
                    <a:pt x="714867" y="358066"/>
                  </a:lnTo>
                  <a:lnTo>
                    <a:pt x="711624" y="309469"/>
                  </a:lnTo>
                  <a:lnTo>
                    <a:pt x="702137" y="262881"/>
                  </a:lnTo>
                  <a:lnTo>
                    <a:pt x="686828" y="218694"/>
                  </a:lnTo>
                  <a:lnTo>
                    <a:pt x="676143" y="197346"/>
                  </a:lnTo>
                  <a:close/>
                </a:path>
                <a:path w="715010" h="716280">
                  <a:moveTo>
                    <a:pt x="359978" y="237603"/>
                  </a:moveTo>
                  <a:lnTo>
                    <a:pt x="320047" y="243403"/>
                  </a:lnTo>
                  <a:lnTo>
                    <a:pt x="280801" y="266925"/>
                  </a:lnTo>
                  <a:lnTo>
                    <a:pt x="272119" y="274693"/>
                  </a:lnTo>
                  <a:lnTo>
                    <a:pt x="400941" y="274693"/>
                  </a:lnTo>
                  <a:lnTo>
                    <a:pt x="399285" y="269728"/>
                  </a:lnTo>
                  <a:lnTo>
                    <a:pt x="397332" y="263694"/>
                  </a:lnTo>
                  <a:lnTo>
                    <a:pt x="367476" y="239041"/>
                  </a:lnTo>
                  <a:lnTo>
                    <a:pt x="359978" y="237603"/>
                  </a:lnTo>
                  <a:close/>
                </a:path>
              </a:pathLst>
            </a:custGeom>
            <a:solidFill>
              <a:srgbClr val="FF7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2876" y="1757791"/>
              <a:ext cx="5844608" cy="428645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3937" y="2945333"/>
            <a:ext cx="4784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48FB6"/>
                </a:solidFill>
              </a:rPr>
              <a:t>Les</a:t>
            </a:r>
            <a:r>
              <a:rPr sz="4000" u="none" spc="-10" dirty="0">
                <a:solidFill>
                  <a:srgbClr val="448FB6"/>
                </a:solidFill>
              </a:rPr>
              <a:t> </a:t>
            </a:r>
            <a:r>
              <a:rPr sz="4000" u="none" spc="-15" dirty="0">
                <a:solidFill>
                  <a:srgbClr val="448FB6"/>
                </a:solidFill>
              </a:rPr>
              <a:t>autres</a:t>
            </a:r>
            <a:r>
              <a:rPr sz="4000" u="none" spc="5" dirty="0">
                <a:solidFill>
                  <a:srgbClr val="448FB6"/>
                </a:solidFill>
              </a:rPr>
              <a:t> </a:t>
            </a:r>
            <a:r>
              <a:rPr sz="4000" u="none" spc="-5" dirty="0">
                <a:solidFill>
                  <a:srgbClr val="448FB6"/>
                </a:solidFill>
              </a:rPr>
              <a:t>dispositions</a:t>
            </a:r>
            <a:endParaRPr sz="4000"/>
          </a:p>
        </p:txBody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F302EC8-794D-4A3C-BCF6-63C43B850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0557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8811260" cy="6269990"/>
            <a:chOff x="338327" y="44196"/>
            <a:chExt cx="8811260" cy="626999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6227826" cy="640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9631" y="44196"/>
              <a:ext cx="459486" cy="640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1175" y="44196"/>
              <a:ext cx="2788157" cy="6408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2360" y="925195"/>
            <a:ext cx="7825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mesures suivantes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ont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été</a:t>
            </a:r>
            <a:r>
              <a:rPr sz="20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invalidées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 Conseil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Constitutionnel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Loi</a:t>
            </a:r>
            <a:r>
              <a:rPr spc="-30" dirty="0"/>
              <a:t> </a:t>
            </a:r>
            <a:r>
              <a:rPr dirty="0"/>
              <a:t>de </a:t>
            </a:r>
            <a:r>
              <a:rPr spc="-10" dirty="0"/>
              <a:t>financement</a:t>
            </a:r>
            <a:r>
              <a:rPr spc="5" dirty="0"/>
              <a:t> </a:t>
            </a:r>
            <a:r>
              <a:rPr dirty="0"/>
              <a:t>de la</a:t>
            </a:r>
            <a:r>
              <a:rPr spc="-20" dirty="0"/>
              <a:t> </a:t>
            </a:r>
            <a:r>
              <a:rPr spc="-5" dirty="0"/>
              <a:t>sécurité</a:t>
            </a:r>
            <a:r>
              <a:rPr dirty="0"/>
              <a:t> sociale</a:t>
            </a:r>
            <a:r>
              <a:rPr spc="-15" dirty="0"/>
              <a:t> </a:t>
            </a:r>
            <a:r>
              <a:rPr spc="-5" dirty="0"/>
              <a:t>2024</a:t>
            </a:r>
            <a:r>
              <a:rPr spc="-1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10" dirty="0"/>
              <a:t>Mesures</a:t>
            </a:r>
            <a:r>
              <a:rPr spc="-5" dirty="0"/>
              <a:t> </a:t>
            </a:r>
            <a:r>
              <a:rPr spc="-10" dirty="0"/>
              <a:t>invalidées	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051494" y="1486661"/>
            <a:ext cx="8990965" cy="3088005"/>
            <a:chOff x="2051494" y="1486661"/>
            <a:chExt cx="8990965" cy="308800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494" y="1486661"/>
              <a:ext cx="3640454" cy="3087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1582" y="1486661"/>
              <a:ext cx="4480560" cy="30876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12747" y="4659579"/>
            <a:ext cx="3919220" cy="14490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05"/>
              </a:spcBef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La suspension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automatique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des IJ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maladie en cas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caractère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injustifié </a:t>
            </a:r>
            <a:r>
              <a:rPr sz="2000" b="1" spc="-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l’arrêt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travail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établi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 une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contre-visite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médicale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diligentée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r>
              <a:rPr dirty="0"/>
              <a:t>/61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7796" y="4659579"/>
            <a:ext cx="4086225" cy="172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305"/>
              </a:lnSpc>
              <a:spcBef>
                <a:spcPts val="105"/>
              </a:spcBef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prise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charge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obligatoire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endParaRPr sz="2000">
              <a:latin typeface="Calibri"/>
              <a:cs typeface="Calibri"/>
            </a:endParaRPr>
          </a:p>
          <a:p>
            <a:pPr marL="12700" marR="5080" indent="1905" algn="ctr">
              <a:lnSpc>
                <a:spcPts val="2200"/>
              </a:lnSpc>
              <a:spcBef>
                <a:spcPts val="145"/>
              </a:spcBef>
            </a:pP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l’employeur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titres 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d’abonnement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location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vélos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souscrits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leurs </a:t>
            </a:r>
            <a:r>
              <a:rPr sz="2000" b="1" spc="-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salariés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leurs déplacements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domicile-travail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auprès 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d’opérateurs 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privés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Image 1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0B6E156-304F-CA6E-8C70-A89B753FC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89" y="26762"/>
            <a:ext cx="2794583" cy="6408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894714"/>
            <a:ext cx="11268075" cy="5136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Suite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aux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évolutions</a:t>
            </a:r>
            <a:r>
              <a:rPr sz="2000" b="1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apportées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PPV</a:t>
            </a:r>
            <a:r>
              <a:rPr sz="2000" b="1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2000" b="1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loi</a:t>
            </a:r>
            <a:r>
              <a:rPr sz="2000" b="1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000" b="1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29</a:t>
            </a:r>
            <a:r>
              <a:rPr sz="2000" b="1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novembre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2023</a:t>
            </a:r>
            <a:r>
              <a:rPr sz="2000" b="1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2000" b="1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partage</a:t>
            </a:r>
            <a:r>
              <a:rPr sz="2000" b="1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valeur</a:t>
            </a:r>
            <a:r>
              <a:rPr sz="2000" b="1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sein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l'entreprise,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BOSS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été actualisé.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9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seuil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50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renforcée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apprécié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selon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règles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Sécurité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endParaRPr sz="1800">
              <a:latin typeface="Calibri"/>
              <a:cs typeface="Calibri"/>
            </a:endParaRPr>
          </a:p>
          <a:p>
            <a:pPr marL="1155065" marR="6350" lvl="2" indent="-228600">
              <a:lnSpc>
                <a:spcPts val="1730"/>
              </a:lnSpc>
              <a:spcBef>
                <a:spcPts val="124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Effectif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référence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l’entreprise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correspondant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moyenne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nombre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personnes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employées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cours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chacun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mois de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l'année civile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précédente.</a:t>
            </a:r>
            <a:endParaRPr sz="16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98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Mais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moratoire</a:t>
            </a:r>
            <a:r>
              <a:rPr sz="16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ans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prévu</a:t>
            </a:r>
            <a:r>
              <a:rPr sz="1600" b="1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franchissement</a:t>
            </a:r>
            <a:r>
              <a:rPr sz="1600" b="1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seuil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hausse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s’applique</a:t>
            </a:r>
            <a:r>
              <a:rPr sz="16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endParaRPr sz="1600">
              <a:latin typeface="Calibri"/>
              <a:cs typeface="Calibri"/>
            </a:endParaRPr>
          </a:p>
          <a:p>
            <a:pPr marL="1383665">
              <a:lnSpc>
                <a:spcPts val="1710"/>
              </a:lnSpc>
              <a:spcBef>
                <a:spcPts val="1030"/>
              </a:spcBef>
              <a:tabLst>
                <a:tab pos="1612265" algn="l"/>
              </a:tabLst>
            </a:pPr>
            <a:r>
              <a:rPr sz="15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Quand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l’effectif</a:t>
            </a:r>
            <a:r>
              <a:rPr sz="1500" spc="1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Sécurité</a:t>
            </a:r>
            <a:r>
              <a:rPr sz="15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sociale,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calculé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500" spc="1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année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N,</a:t>
            </a:r>
            <a:r>
              <a:rPr sz="15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atteint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5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dépasse</a:t>
            </a:r>
            <a:r>
              <a:rPr sz="15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50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salariés,</a:t>
            </a:r>
            <a:r>
              <a:rPr sz="1500" spc="11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renforcée</a:t>
            </a:r>
            <a:r>
              <a:rPr sz="1500" spc="1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n’est</a:t>
            </a:r>
            <a:endParaRPr sz="1500">
              <a:latin typeface="Calibri"/>
              <a:cs typeface="Calibri"/>
            </a:endParaRPr>
          </a:p>
          <a:p>
            <a:pPr marL="1612265">
              <a:lnSpc>
                <a:spcPts val="1710"/>
              </a:lnSpc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applicable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année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+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1.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5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employeurs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peuvent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attribuer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PPV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cours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d’une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année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civile</a:t>
            </a:r>
            <a:endParaRPr sz="1800">
              <a:latin typeface="Calibri"/>
              <a:cs typeface="Calibri"/>
            </a:endParaRPr>
          </a:p>
          <a:p>
            <a:pPr marL="1155065" lvl="2" indent="-229235">
              <a:lnSpc>
                <a:spcPts val="1825"/>
              </a:lnSpc>
              <a:spcBef>
                <a:spcPts val="103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la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limite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 plafond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global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d’exonération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(3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000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6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000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€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selon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cas)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versement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trimestre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chaque</a:t>
            </a:r>
            <a:endParaRPr sz="1600">
              <a:latin typeface="Calibri"/>
              <a:cs typeface="Calibri"/>
            </a:endParaRPr>
          </a:p>
          <a:p>
            <a:pPr marL="1155065">
              <a:lnSpc>
                <a:spcPts val="1825"/>
              </a:lnSpc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année.</a:t>
            </a:r>
            <a:endParaRPr sz="1600">
              <a:latin typeface="Calibri"/>
              <a:cs typeface="Calibri"/>
            </a:endParaRPr>
          </a:p>
          <a:p>
            <a:pPr marL="1155065" marR="5715" lvl="2" indent="-228600">
              <a:lnSpc>
                <a:spcPts val="1730"/>
              </a:lnSpc>
              <a:spcBef>
                <a:spcPts val="122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600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600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conclure</a:t>
            </a:r>
            <a:r>
              <a:rPr sz="16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accord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prendre</a:t>
            </a:r>
            <a:r>
              <a:rPr sz="16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décision</a:t>
            </a:r>
            <a:r>
              <a:rPr sz="16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unilatérale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chaque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prime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(les</a:t>
            </a:r>
            <a:r>
              <a:rPr sz="16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bénéficiaires</a:t>
            </a:r>
            <a:r>
              <a:rPr sz="1600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critères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d’attribution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peuvent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différents)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ts val="2050"/>
              </a:lnSpc>
              <a:spcBef>
                <a:spcPts val="93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possibilité</a:t>
            </a:r>
            <a:r>
              <a:rPr sz="18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d’affectation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prime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plan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d’épargne</a:t>
            </a:r>
            <a:r>
              <a:rPr sz="18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subordonnée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parution</a:t>
            </a:r>
            <a:r>
              <a:rPr sz="18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8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décret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toujours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ts val="2050"/>
              </a:lnSpc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attente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Boss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Mesures</a:t>
            </a:r>
            <a:r>
              <a:rPr sz="1600" b="1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exceptionnelles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Protection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pouvoir</a:t>
            </a:r>
            <a:r>
              <a:rPr sz="1600" b="1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d'achat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4426458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La</a:t>
            </a:r>
            <a:r>
              <a:rPr spc="-20" dirty="0"/>
              <a:t> </a:t>
            </a:r>
            <a:r>
              <a:rPr spc="-5" dirty="0"/>
              <a:t>prime</a:t>
            </a:r>
            <a:r>
              <a:rPr spc="-1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partage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la valeur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79288" y="5859464"/>
            <a:ext cx="447040" cy="359410"/>
            <a:chOff x="5879288" y="5859464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9288" y="5859464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45176" y="5925945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C7C2195-32E4-7A50-EE9D-57E0B6A5F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02" y="62760"/>
            <a:ext cx="3170805" cy="72711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4426585" cy="6265545"/>
            <a:chOff x="434340" y="44196"/>
            <a:chExt cx="4426585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4426458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5" dirty="0"/>
              <a:t>prime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partage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0" dirty="0"/>
              <a:t> </a:t>
            </a:r>
            <a:r>
              <a:rPr spc="-5" dirty="0"/>
              <a:t>valeur	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9051" y="1406397"/>
          <a:ext cx="11305539" cy="4632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Primes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01/01/2024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31/12/2026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entreprises 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moins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salariés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Primes versées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partir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entreprises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6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</a:t>
                      </a:r>
                      <a:r>
                        <a:rPr sz="1600" b="1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6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600" b="1" u="heavy" spc="-5" dirty="0">
                          <a:solidFill>
                            <a:srgbClr val="492F41"/>
                          </a:solidFill>
                          <a:uFill>
                            <a:solidFill>
                              <a:srgbClr val="492F41"/>
                            </a:solidFill>
                          </a:u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SMIC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310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 sociales 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d’origine </a:t>
                      </a:r>
                      <a:r>
                        <a:rPr sz="1600" b="1" spc="-3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légale ou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conventionnelle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(parts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salariale</a:t>
                      </a:r>
                      <a:r>
                        <a:rPr sz="16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patronale)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59079" marR="252729" indent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exonérée(s)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 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globale,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bénéficiaire,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3 000 €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6 000 €,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selon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l’entreprise.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59715" marR="252729" indent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exonérée(s)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 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globale,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bénéficiaire,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3 000 €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6 000 €,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selon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l’entreprise.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252095" indent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exonérée(s)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 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globale,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bénéficiaire,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3 000 €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6 000 €,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selon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l’entreprise.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CSG</a:t>
                      </a:r>
                      <a:r>
                        <a:rPr sz="1600" b="1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(9.20%)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/ CRDS</a:t>
                      </a:r>
                      <a:r>
                        <a:rPr sz="1600" b="1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(0.5%)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59079" marR="252729" indent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exonérée(s)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 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globale,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bénéficiaire,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3 000 €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6 000 €,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selon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l’entreprise.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soumise(s)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(Après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abattement</a:t>
                      </a:r>
                      <a:r>
                        <a:rPr sz="1200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d’assiette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1.75%)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soumise(s)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(Après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abattement</a:t>
                      </a:r>
                      <a:r>
                        <a:rPr sz="1200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d’assiette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1.75%)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Impôt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600" b="1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59079" marR="252729" indent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exonérée(s)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 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globale,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bénéficiaire,</a:t>
                      </a:r>
                      <a:r>
                        <a:rPr sz="12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3 000 €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6 000 €,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selon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le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l’entreprise.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9875" marR="264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(Mais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incluse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revenu</a:t>
                      </a:r>
                      <a:r>
                        <a:rPr sz="1200" spc="-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54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référence)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</a:t>
                      </a:r>
                      <a:r>
                        <a:rPr sz="12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imposable(s)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04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Prime(s)</a:t>
                      </a:r>
                      <a:r>
                        <a:rPr sz="12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imposable(s)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16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6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0014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 les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entreprises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250 </a:t>
                      </a:r>
                      <a:r>
                        <a:rPr sz="12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 et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plus,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fraction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la prime </a:t>
                      </a:r>
                      <a:r>
                        <a:rPr sz="1200" spc="-2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 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cotisations</a:t>
                      </a:r>
                      <a:r>
                        <a:rPr sz="12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00100" y="6176771"/>
            <a:ext cx="10768965" cy="276225"/>
          </a:xfrm>
          <a:prstGeom prst="rect">
            <a:avLst/>
          </a:prstGeom>
          <a:ln w="9525">
            <a:solidFill>
              <a:srgbClr val="492F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492F41"/>
                </a:solidFill>
                <a:latin typeface="Tahoma"/>
                <a:cs typeface="Tahoma"/>
              </a:rPr>
              <a:t>*</a:t>
            </a:r>
            <a:r>
              <a:rPr sz="1200" spc="-10" dirty="0">
                <a:solidFill>
                  <a:srgbClr val="492F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émunération</a:t>
            </a:r>
            <a:r>
              <a:rPr sz="12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cours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12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2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précédant</a:t>
            </a:r>
            <a:r>
              <a:rPr sz="12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versement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de la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prime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(à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proratiser</a:t>
            </a:r>
            <a:r>
              <a:rPr sz="12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2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 temps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partiel</a:t>
            </a:r>
            <a:r>
              <a:rPr sz="12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 salarié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non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employé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sur toute</a:t>
            </a:r>
            <a:r>
              <a:rPr sz="1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période).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139" y="781303"/>
            <a:ext cx="8173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68300" algn="l"/>
                <a:tab pos="368935" algn="l"/>
              </a:tabLst>
            </a:pP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Régime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social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fiscal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applicable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950" b="1" spc="7" baseline="25641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950" b="1" spc="240" baseline="2564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31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2026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71AF0CB-FC1B-4459-EFCF-94E853232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84" y="14585"/>
            <a:ext cx="3177405" cy="72862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102610" cy="6269990"/>
            <a:chOff x="338327" y="44196"/>
            <a:chExt cx="3102610" cy="626999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102102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925195"/>
            <a:ext cx="11267440" cy="2192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net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social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correspond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des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revenus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salariaux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pris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compte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détermination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droit ou du montant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certaines prestations sociales comme le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Revenu de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solidarité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active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(RSA)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et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Prime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d’activité</a:t>
            </a:r>
            <a:endParaRPr sz="2000">
              <a:latin typeface="Calibri"/>
              <a:cs typeface="Calibri"/>
            </a:endParaRPr>
          </a:p>
          <a:p>
            <a:pPr marL="756285" marR="5715" lvl="1" indent="-287020" algn="just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Il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constitué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l’ensemble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sommes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brutes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correspondant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aux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rémunérations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revenus</a:t>
            </a:r>
            <a:r>
              <a:rPr sz="1800" spc="409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remplacement,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versés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employeurs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leurs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(salaires,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primes,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heures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supplémentaires,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avantages en nature,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indemnités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rupture,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etc.),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diminuées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cotisations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contributions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qui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leur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applicables.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Le</a:t>
            </a:r>
            <a:r>
              <a:rPr spc="-30" dirty="0"/>
              <a:t> </a:t>
            </a:r>
            <a:r>
              <a:rPr spc="-15" dirty="0"/>
              <a:t>Montant</a:t>
            </a:r>
            <a:r>
              <a:rPr spc="-5" dirty="0"/>
              <a:t> net</a:t>
            </a:r>
            <a:r>
              <a:rPr spc="-25" dirty="0"/>
              <a:t> </a:t>
            </a:r>
            <a:r>
              <a:rPr dirty="0"/>
              <a:t>social	</a:t>
            </a:r>
          </a:p>
        </p:txBody>
      </p:sp>
      <p:sp>
        <p:nvSpPr>
          <p:cNvPr id="8" name="object 8"/>
          <p:cNvSpPr/>
          <p:nvPr/>
        </p:nvSpPr>
        <p:spPr>
          <a:xfrm>
            <a:off x="944880" y="4076700"/>
            <a:ext cx="5294630" cy="1671955"/>
          </a:xfrm>
          <a:custGeom>
            <a:avLst/>
            <a:gdLst/>
            <a:ahLst/>
            <a:cxnLst/>
            <a:rect l="l" t="t" r="r" b="b"/>
            <a:pathLst>
              <a:path w="5294630" h="1671954">
                <a:moveTo>
                  <a:pt x="0" y="1671827"/>
                </a:moveTo>
                <a:lnTo>
                  <a:pt x="5294376" y="1671827"/>
                </a:lnTo>
                <a:lnTo>
                  <a:pt x="5294376" y="0"/>
                </a:lnTo>
                <a:lnTo>
                  <a:pt x="0" y="0"/>
                </a:lnTo>
                <a:lnTo>
                  <a:pt x="0" y="1671827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2954" y="4092066"/>
            <a:ext cx="3922395" cy="118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5"/>
              </a:lnSpc>
              <a:spcBef>
                <a:spcPts val="95"/>
              </a:spcBef>
            </a:pPr>
            <a:r>
              <a:rPr sz="1900" b="1" spc="-35" dirty="0">
                <a:solidFill>
                  <a:srgbClr val="492F41"/>
                </a:solidFill>
                <a:latin typeface="Calibri"/>
                <a:cs typeface="Calibri"/>
              </a:rPr>
              <a:t>L’affichage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net</a:t>
            </a:r>
            <a:r>
              <a:rPr sz="19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social sur le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bulletin de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492F41"/>
                </a:solidFill>
                <a:latin typeface="Calibri"/>
                <a:cs typeface="Calibri"/>
              </a:rPr>
              <a:t>paye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492F41"/>
                </a:solidFill>
                <a:latin typeface="Calibri"/>
                <a:cs typeface="Calibri"/>
              </a:rPr>
              <a:t>obligatoire</a:t>
            </a: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ts val="2070"/>
              </a:lnSpc>
              <a:spcBef>
                <a:spcPts val="640"/>
              </a:spcBef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déclaration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DSN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obligatoire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partir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8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1962" y="3753865"/>
            <a:ext cx="1183640" cy="1762760"/>
            <a:chOff x="711962" y="3753865"/>
            <a:chExt cx="1183640" cy="17627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662" y="3766565"/>
              <a:ext cx="1158239" cy="17373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4662" y="3766565"/>
              <a:ext cx="1158240" cy="1737360"/>
            </a:xfrm>
            <a:custGeom>
              <a:avLst/>
              <a:gdLst/>
              <a:ahLst/>
              <a:cxnLst/>
              <a:rect l="l" t="t" r="r" b="b"/>
              <a:pathLst>
                <a:path w="1158239" h="1737360">
                  <a:moveTo>
                    <a:pt x="0" y="1737360"/>
                  </a:moveTo>
                  <a:lnTo>
                    <a:pt x="1158239" y="1737360"/>
                  </a:lnTo>
                  <a:lnTo>
                    <a:pt x="1158239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52069" y="3921061"/>
            <a:ext cx="5300980" cy="1881505"/>
            <a:chOff x="6652069" y="3921061"/>
            <a:chExt cx="5300980" cy="1881505"/>
          </a:xfrm>
        </p:grpSpPr>
        <p:sp>
          <p:nvSpPr>
            <p:cNvPr id="14" name="object 14"/>
            <p:cNvSpPr/>
            <p:nvPr/>
          </p:nvSpPr>
          <p:spPr>
            <a:xfrm>
              <a:off x="6656831" y="3925823"/>
              <a:ext cx="5291455" cy="1871980"/>
            </a:xfrm>
            <a:custGeom>
              <a:avLst/>
              <a:gdLst/>
              <a:ahLst/>
              <a:cxnLst/>
              <a:rect l="l" t="t" r="r" b="b"/>
              <a:pathLst>
                <a:path w="5291455" h="1871979">
                  <a:moveTo>
                    <a:pt x="0" y="1871472"/>
                  </a:moveTo>
                  <a:lnTo>
                    <a:pt x="5291328" y="1871472"/>
                  </a:lnTo>
                  <a:lnTo>
                    <a:pt x="5291328" y="0"/>
                  </a:lnTo>
                  <a:lnTo>
                    <a:pt x="0" y="0"/>
                  </a:lnTo>
                  <a:lnTo>
                    <a:pt x="0" y="1871472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48929" y="5095366"/>
              <a:ext cx="2738755" cy="15240"/>
            </a:xfrm>
            <a:custGeom>
              <a:avLst/>
              <a:gdLst/>
              <a:ahLst/>
              <a:cxnLst/>
              <a:rect l="l" t="t" r="r" b="b"/>
              <a:pathLst>
                <a:path w="2738754" h="15239">
                  <a:moveTo>
                    <a:pt x="273862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738628" y="15239"/>
                  </a:lnTo>
                  <a:lnTo>
                    <a:pt x="273862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39760" y="3942079"/>
            <a:ext cx="3831590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2185"/>
              </a:lnSpc>
              <a:spcBef>
                <a:spcPts val="95"/>
              </a:spcBef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Son calcul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a </a:t>
            </a:r>
            <a:r>
              <a:rPr sz="1900" b="1" spc="-15" dirty="0">
                <a:solidFill>
                  <a:srgbClr val="492F41"/>
                </a:solidFill>
                <a:latin typeface="Calibri"/>
                <a:cs typeface="Calibri"/>
              </a:rPr>
              <a:t>été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modifié</a:t>
            </a:r>
            <a:r>
              <a:rPr sz="19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9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endParaRPr sz="1900">
              <a:latin typeface="Calibri"/>
              <a:cs typeface="Calibri"/>
            </a:endParaRPr>
          </a:p>
          <a:p>
            <a:pPr marL="38100">
              <a:lnSpc>
                <a:spcPts val="2185"/>
              </a:lnSpc>
            </a:pP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875" b="1" baseline="26666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75" b="1" spc="195" baseline="26666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9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900">
              <a:latin typeface="Calibri"/>
              <a:cs typeface="Calibri"/>
            </a:endParaRPr>
          </a:p>
          <a:p>
            <a:pPr marL="210185" marR="128905" indent="-172720">
              <a:lnSpc>
                <a:spcPts val="1980"/>
              </a:lnSpc>
              <a:spcBef>
                <a:spcPts val="860"/>
              </a:spcBef>
              <a:buClr>
                <a:srgbClr val="492F41"/>
              </a:buClr>
              <a:buChar char="•"/>
              <a:tabLst>
                <a:tab pos="21082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BOSS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/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Bulletin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de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paie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/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Montant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net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social</a:t>
            </a:r>
            <a:r>
              <a:rPr sz="180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version</a:t>
            </a:r>
            <a:r>
              <a:rPr sz="1800" spc="-2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80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1</a:t>
            </a:r>
            <a:r>
              <a:rPr sz="1800" baseline="25462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er</a:t>
            </a:r>
            <a:r>
              <a:rPr sz="1800" spc="195" baseline="25462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janvier</a:t>
            </a:r>
            <a:r>
              <a:rPr sz="1800" spc="-2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80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5160" y="5121909"/>
            <a:ext cx="3999865" cy="551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marR="5080" indent="-172720">
              <a:lnSpc>
                <a:spcPts val="1980"/>
              </a:lnSpc>
              <a:spcBef>
                <a:spcPts val="315"/>
              </a:spcBef>
              <a:buClr>
                <a:srgbClr val="492F41"/>
              </a:buClr>
              <a:buChar char="•"/>
              <a:tabLst>
                <a:tab pos="18542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Décret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2023-1378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du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28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décembre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2023, </a:t>
            </a:r>
            <a:r>
              <a:rPr sz="1800" spc="-39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JO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du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30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23914" y="3705097"/>
            <a:ext cx="2928620" cy="2153920"/>
            <a:chOff x="6423914" y="3705097"/>
            <a:chExt cx="2928620" cy="21539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6614" y="3717797"/>
              <a:ext cx="1158239" cy="17358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36614" y="3717797"/>
              <a:ext cx="1158240" cy="1736089"/>
            </a:xfrm>
            <a:custGeom>
              <a:avLst/>
              <a:gdLst/>
              <a:ahLst/>
              <a:cxnLst/>
              <a:rect l="l" t="t" r="r" b="b"/>
              <a:pathLst>
                <a:path w="1158240" h="1736089">
                  <a:moveTo>
                    <a:pt x="0" y="1735836"/>
                  </a:moveTo>
                  <a:lnTo>
                    <a:pt x="1158239" y="1735836"/>
                  </a:lnTo>
                  <a:lnTo>
                    <a:pt x="1158239" y="0"/>
                  </a:lnTo>
                  <a:lnTo>
                    <a:pt x="0" y="0"/>
                  </a:lnTo>
                  <a:lnTo>
                    <a:pt x="0" y="17358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5951" y="5499419"/>
              <a:ext cx="179317" cy="1793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971839" y="5565900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r>
              <a:rPr dirty="0"/>
              <a:t>/61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26" name="Image 2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255F51E-560F-E5E6-09D1-9905172D5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67" y="68093"/>
            <a:ext cx="3410835" cy="78215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660" y="924255"/>
            <a:ext cx="6855459" cy="533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Evolution</a:t>
            </a:r>
            <a:r>
              <a:rPr sz="2000" b="1" spc="2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000" b="1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2000" b="1" spc="3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net</a:t>
            </a:r>
            <a:r>
              <a:rPr sz="2000" b="1" spc="2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social</a:t>
            </a:r>
            <a:r>
              <a:rPr sz="2000" b="1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revenus</a:t>
            </a:r>
            <a:r>
              <a:rPr sz="2000" b="1" spc="3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perçus</a:t>
            </a:r>
            <a:r>
              <a:rPr sz="2000" b="1" spc="2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endParaRPr sz="20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950" b="1" spc="7" baseline="25641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950" b="1" spc="195" baseline="2564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janvier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768985" marR="21590" lvl="1" indent="-287020" algn="just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696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indemnités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journalières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sécurité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subrogation par l’employeur sont désormais prises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compte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pour le calcul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MNS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lors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leur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versement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 l’employeur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(montant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net)</a:t>
            </a:r>
            <a:endParaRPr sz="1800">
              <a:latin typeface="Calibri"/>
              <a:cs typeface="Calibri"/>
            </a:endParaRPr>
          </a:p>
          <a:p>
            <a:pPr marL="768985" marR="23495" lvl="1" indent="-287020" algn="just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Font typeface="Wingdings"/>
              <a:buChar char=""/>
              <a:tabLst>
                <a:tab pos="7696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protection</a:t>
            </a:r>
            <a:r>
              <a:rPr sz="18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r>
              <a:rPr sz="1800" spc="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complémentaire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(prévoyance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retraite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supplémentaire)</a:t>
            </a:r>
            <a:endParaRPr sz="1800">
              <a:latin typeface="Calibri"/>
              <a:cs typeface="Calibri"/>
            </a:endParaRPr>
          </a:p>
          <a:p>
            <a:pPr marL="1167765" marR="19685" lvl="2" indent="-228600" algn="just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684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Toutes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contributions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patronales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finançant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garanties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collectives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protection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complémentaire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sont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exclues du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MNS</a:t>
            </a:r>
            <a:endParaRPr sz="1600">
              <a:latin typeface="Calibri"/>
              <a:cs typeface="Calibri"/>
            </a:endParaRPr>
          </a:p>
          <a:p>
            <a:pPr marL="1167765" marR="20955" lvl="2" indent="-228600" algn="just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684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Toutes les cotisations salariales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finançant</a:t>
            </a:r>
            <a:r>
              <a:rPr sz="1600" spc="3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3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garanties collectives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protection sociale complémentaire doivent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être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déduites pour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arriver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MNS</a:t>
            </a:r>
            <a:endParaRPr sz="1600">
              <a:latin typeface="Calibri"/>
              <a:cs typeface="Calibri"/>
            </a:endParaRPr>
          </a:p>
          <a:p>
            <a:pPr marL="768985" marR="19050" lvl="1" indent="-287020" algn="just">
              <a:lnSpc>
                <a:spcPct val="100000"/>
              </a:lnSpc>
              <a:spcBef>
                <a:spcPts val="1185"/>
              </a:spcBef>
              <a:buClr>
                <a:srgbClr val="FF5858"/>
              </a:buClr>
              <a:buFont typeface="Wingdings"/>
              <a:buChar char=""/>
              <a:tabLst>
                <a:tab pos="7696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même,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 options individuelles rattachées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des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garanties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collectives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doivent pas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être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prises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compte pour la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part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patronale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doivent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déduites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salariale.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" y="44196"/>
            <a:ext cx="3102102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spc="-15" dirty="0"/>
              <a:t>Montant</a:t>
            </a:r>
            <a:r>
              <a:rPr spc="-5" dirty="0"/>
              <a:t> net</a:t>
            </a:r>
            <a:r>
              <a:rPr spc="-25" dirty="0"/>
              <a:t> </a:t>
            </a:r>
            <a:r>
              <a:rPr dirty="0"/>
              <a:t>social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7471" y="1700783"/>
            <a:ext cx="4094987" cy="40949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C5DA216-110D-D342-D3BD-513CAB0F0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295" y="6649821"/>
            <a:ext cx="11419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5284470" algn="l"/>
                <a:tab pos="10701020" algn="l"/>
              </a:tabLst>
            </a:pP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Actuali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é</a:t>
            </a:r>
            <a:r>
              <a:rPr sz="1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iale</a:t>
            </a:r>
            <a:r>
              <a:rPr sz="12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12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Ja</a:t>
            </a:r>
            <a:r>
              <a:rPr sz="1200" spc="-20" dirty="0">
                <a:solidFill>
                  <a:srgbClr val="492F41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vier</a:t>
            </a:r>
            <a:r>
              <a:rPr sz="12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	48/61	</a:t>
            </a:r>
            <a:r>
              <a:rPr sz="1200" spc="-10" dirty="0">
                <a:solidFill>
                  <a:srgbClr val="492F41"/>
                </a:solidFill>
                <a:latin typeface="Calibri"/>
                <a:cs typeface="Calibri"/>
              </a:rPr>
              <a:t>©</a:t>
            </a:r>
            <a:r>
              <a:rPr sz="1200" spc="-9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492F41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H</a:t>
            </a:r>
            <a:r>
              <a:rPr sz="12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92F41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92F41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9215" y="588137"/>
          <a:ext cx="11584305" cy="6218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8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principaux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prendre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compte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(liste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exhaustive)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Indépendamment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exonérations,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déductions,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abattements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franchises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applicables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l’assujettissement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d’activité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(salaire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base,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gratifications,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toutes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natures)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apprentis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contrat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d’accompagnement</a:t>
                      </a:r>
                      <a:r>
                        <a:rPr sz="1300" spc="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gratifications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l’occasion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stages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entreprise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(pour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leur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intégralité)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toutes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(y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compris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celles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d’impatriation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d’expatriation,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celles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exonérées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comme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7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prime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partage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valeur)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972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totalité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avantages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assujettis,</a:t>
                      </a:r>
                      <a:r>
                        <a:rPr sz="1300" spc="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évalués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réelle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forfaitaire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employeurs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chèques-vacances</a:t>
                      </a:r>
                      <a:r>
                        <a:rPr sz="1300" spc="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financement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(y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compris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exemptée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socialement)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744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maintien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salaire,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allocations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journalières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sociale,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d’activité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partielle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perçue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contrepartie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périodes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congé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repos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issues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compte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épargne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972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brut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heures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supplémentaires,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complémentaires,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JRTT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monétisés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744">
                <a:tc>
                  <a:txBody>
                    <a:bodyPr/>
                    <a:lstStyle/>
                    <a:p>
                      <a:pPr marL="106680" marR="4756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congés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payés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qui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figurent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bulletin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paie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(le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relatif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directement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caisses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congés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payés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sera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notifié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déclaré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caisses)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744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l’intéressement,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uniquement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lorsque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sommes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sont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directement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(le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relatif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l’intéressement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qui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mais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organisme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externe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l’entreprise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sera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notifié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déclaré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directement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cet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organisme)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972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jetons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présence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rupture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toutes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91489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remplacement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directement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l’employeur,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notamment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journalières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6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subrogation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(par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exemple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légales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d’activité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partielle,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cadre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d’un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congé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reclassement,</a:t>
                      </a:r>
                      <a:r>
                        <a:rPr sz="1300" spc="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avantage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pré-retraite,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allocations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chômage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intempérie,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cessation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d’activité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versées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exposés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l’amiante,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etc.)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96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avantages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pré-retraite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cessation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anticipée</a:t>
                      </a:r>
                      <a:r>
                        <a:rPr sz="13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certains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travailleurs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salariés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(Cats)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964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Supplément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familial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traitement,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compris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où</a:t>
                      </a:r>
                      <a:r>
                        <a:rPr sz="13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3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reversé</a:t>
                      </a:r>
                      <a:r>
                        <a:rPr sz="13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partie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totalité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parent</a:t>
                      </a:r>
                      <a:r>
                        <a:rPr sz="13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ex-conjoint</a:t>
                      </a:r>
                      <a:r>
                        <a:rPr sz="13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l’agent.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3169158" cy="6408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Le</a:t>
            </a:r>
            <a:r>
              <a:rPr spc="-30" dirty="0"/>
              <a:t> </a:t>
            </a:r>
            <a:r>
              <a:rPr spc="-15" dirty="0"/>
              <a:t>Montant</a:t>
            </a:r>
            <a:r>
              <a:rPr spc="-5" dirty="0"/>
              <a:t> net</a:t>
            </a:r>
            <a:r>
              <a:rPr spc="-25" dirty="0"/>
              <a:t> </a:t>
            </a:r>
            <a:r>
              <a:rPr dirty="0"/>
              <a:t>social	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33163CE-C6EB-37E9-1703-54177BD45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12" y="74615"/>
            <a:ext cx="2104008" cy="4824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21092" y="758316"/>
          <a:ext cx="10297160" cy="5674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principaux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exclure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brut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prendre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405">
                <a:tc>
                  <a:txBody>
                    <a:bodyPr/>
                    <a:lstStyle/>
                    <a:p>
                      <a:pPr marL="91440" marR="16002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remboursements</a:t>
                      </a:r>
                      <a:r>
                        <a:rPr sz="1600" spc="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professionnels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(au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réel</a:t>
                      </a:r>
                      <a:r>
                        <a:rPr sz="16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forfaitaires)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chacun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leurs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plafonds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d’exonération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(ex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nourriture,</a:t>
                      </a:r>
                      <a:r>
                        <a:rPr sz="16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déplacement,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trajet</a:t>
                      </a:r>
                      <a:r>
                        <a:rPr sz="16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domicile-travail,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forfaitaire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télétravail,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 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indemnités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d’entretien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assistants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maternels,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etc.).</a:t>
                      </a:r>
                      <a:r>
                        <a:rPr sz="1600" spc="5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remboursements</a:t>
                      </a:r>
                      <a:r>
                        <a:rPr sz="1600" spc="6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qui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respectent</a:t>
                      </a:r>
                      <a:r>
                        <a:rPr sz="16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conditions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être </a:t>
                      </a:r>
                      <a:r>
                        <a:rPr sz="1600" spc="-3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regardés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comme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tels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sont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éléments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revenu.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361">
                <a:tc>
                  <a:txBody>
                    <a:bodyPr/>
                    <a:lstStyle/>
                    <a:p>
                      <a:pPr marL="91440" marR="3422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avantages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exemptés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socialement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fiscalement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liés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activités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(nourriture,</a:t>
                      </a:r>
                      <a:r>
                        <a:rPr sz="16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avantages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tarifaires, </a:t>
                      </a:r>
                      <a:r>
                        <a:rPr sz="1600" spc="-35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activités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culturelles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CSE).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 marR="135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patronale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6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financement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collectives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complémentaire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 obligatoire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(couverture</a:t>
                      </a:r>
                      <a:r>
                        <a:rPr sz="1600" spc="6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occasionnés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maladie,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une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maternité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accident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dits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»)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prévue</a:t>
                      </a:r>
                      <a:r>
                        <a:rPr sz="1600" spc="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l’article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L.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911-7</a:t>
                      </a:r>
                      <a:r>
                        <a:rPr sz="16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options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individuelles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rattachées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garanties,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ainsi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financement des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garanties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collectives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mentionnées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l’article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L.911-1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sociale,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versement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santé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prévu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l’article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L.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911-7-1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la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sécurité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sociale.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L’intéressement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placés sur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d’épargne.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abondements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aux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d’épargne.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sommes</a:t>
                      </a:r>
                      <a:r>
                        <a:rPr sz="1600" spc="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issues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d’un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compte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épargne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(CET)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jours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repos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transférés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plan 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d’épargne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retraite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collectif</a:t>
                      </a:r>
                      <a:r>
                        <a:rPr sz="16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(PERCO)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3102102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Le</a:t>
            </a:r>
            <a:r>
              <a:rPr spc="-30" dirty="0"/>
              <a:t> </a:t>
            </a:r>
            <a:r>
              <a:rPr spc="-15" dirty="0"/>
              <a:t>Montant</a:t>
            </a:r>
            <a:r>
              <a:rPr spc="-5" dirty="0"/>
              <a:t> net</a:t>
            </a:r>
            <a:r>
              <a:rPr spc="-25" dirty="0"/>
              <a:t> </a:t>
            </a:r>
            <a:r>
              <a:rPr dirty="0"/>
              <a:t>social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r>
              <a:rPr dirty="0"/>
              <a:t>/61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DE1D282-8A49-0806-0D43-DF9D3871C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44" y="44196"/>
            <a:ext cx="2794583" cy="6408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665" y="1140713"/>
            <a:ext cx="5675630" cy="4340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  <a:tab pos="1504315" algn="l"/>
                <a:tab pos="1920875" algn="l"/>
                <a:tab pos="2776855" algn="l"/>
                <a:tab pos="4022725" algn="l"/>
                <a:tab pos="4434205" algn="l"/>
                <a:tab pos="493268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ntage	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	nature	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ritur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e	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u	1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r	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janvier 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5858"/>
              </a:buClr>
              <a:buFont typeface="Wingdings"/>
              <a:buChar char=""/>
            </a:pPr>
            <a:endParaRPr sz="14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5,35€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repas</a:t>
            </a:r>
            <a:endParaRPr sz="1800">
              <a:latin typeface="Calibri"/>
              <a:cs typeface="Calibri"/>
            </a:endParaRPr>
          </a:p>
          <a:p>
            <a:pPr marL="1155700" marR="5080" lvl="2" indent="-228600" algn="just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6335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nourris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cantine,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restaurant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d’entreprise ou interentreprises,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l’avantage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nature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peut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être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négligé lorsque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participation du salarié est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 moins égale à 50 % de l’avantage en nature repas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(2,68€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repas)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Clr>
                <a:srgbClr val="FF5858"/>
              </a:buClr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Pour les HCR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4,15€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repas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5858"/>
              </a:buClr>
              <a:buFont typeface="Wingdings"/>
              <a:buChar char=""/>
            </a:pPr>
            <a:endParaRPr sz="145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Depuis le 1er janvier 2020, les</a:t>
            </a:r>
            <a:r>
              <a:rPr sz="1800" spc="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mandataires sociaux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et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dirigeants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peuvent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également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bénéficier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de 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l’évaluation</a:t>
            </a:r>
            <a:r>
              <a:rPr sz="1800" spc="1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1800" spc="10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800" spc="1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8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endParaRPr sz="1800">
              <a:latin typeface="Calibri"/>
              <a:cs typeface="Calibri"/>
            </a:endParaRPr>
          </a:p>
          <a:p>
            <a:pPr marL="756285" algn="just">
              <a:lnSpc>
                <a:spcPct val="100000"/>
              </a:lnSpc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«nourriture»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applicable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leurs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107" y="1124711"/>
            <a:ext cx="4876800" cy="4876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5" dirty="0"/>
              <a:t>nature</a:t>
            </a:r>
            <a:r>
              <a:rPr spc="-10" dirty="0"/>
              <a:t> nourriture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44196"/>
            <a:ext cx="4214622" cy="6408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AE779AA-2F9C-A43A-396E-830C04FA8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08736"/>
            <a:ext cx="11268710" cy="4420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Cette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aide</a:t>
            </a:r>
            <a:r>
              <a:rPr sz="20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prolongée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conclus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31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Cette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aide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concerne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d’apprentissage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pouvant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bénéficier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unique</a:t>
            </a:r>
            <a:endParaRPr sz="1800">
              <a:latin typeface="Calibri"/>
              <a:cs typeface="Calibri"/>
            </a:endParaRPr>
          </a:p>
          <a:p>
            <a:pPr marL="1155065" marR="5080" lvl="2" indent="-228600" algn="just">
              <a:lnSpc>
                <a:spcPct val="100000"/>
              </a:lnSpc>
              <a:spcBef>
                <a:spcPts val="6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 les entreprises de moins de 250 salariés, les contrats d’apprentissage préparant un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diplôme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 un titre à finalité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équivalant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moins à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bac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+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(niveau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5)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 maximum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bac +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(niveau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7)</a:t>
            </a:r>
            <a:endParaRPr sz="1600">
              <a:latin typeface="Calibri"/>
              <a:cs typeface="Calibri"/>
            </a:endParaRPr>
          </a:p>
          <a:p>
            <a:pPr marL="1155065" marR="6350" lvl="2" indent="-228600" algn="just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 les entreprises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250 salariés et plus les contrats d’apprentissage préparant un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diplôme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 un titre à finalité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équivalant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plus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bac +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(niveau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7)</a:t>
            </a:r>
            <a:endParaRPr sz="1600">
              <a:latin typeface="Calibri"/>
              <a:cs typeface="Calibri"/>
            </a:endParaRPr>
          </a:p>
          <a:p>
            <a:pPr marL="756285" marR="5715" lvl="1" indent="-287020">
              <a:lnSpc>
                <a:spcPct val="100000"/>
              </a:lnSpc>
              <a:spcBef>
                <a:spcPts val="118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professionnalisation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conclus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avec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âgés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moins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30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ans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(âge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apprécié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date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conclusion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contrat)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préparant:</a:t>
            </a:r>
            <a:endParaRPr sz="18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6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diplôme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titre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 finalité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équivalant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plus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bac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+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(niveau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7),</a:t>
            </a:r>
            <a:endParaRPr sz="16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6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certificat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qualification</a:t>
            </a:r>
            <a:r>
              <a:rPr sz="16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professionnelle,</a:t>
            </a:r>
            <a:endParaRPr sz="1600">
              <a:latin typeface="Calibri"/>
              <a:cs typeface="Calibri"/>
            </a:endParaRPr>
          </a:p>
          <a:p>
            <a:pPr marL="1155065" marR="7620" lvl="2" indent="-228600" algn="just">
              <a:lnSpc>
                <a:spcPct val="100000"/>
              </a:lnSpc>
              <a:spcBef>
                <a:spcPts val="60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Ou un contrat expérimental visant à favoriser l’accès à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certification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l’insertion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professionnelles dans les secteurs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rencontrant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difficultés particulières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recrutement en comportant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actions en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vue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validation des acquis de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l’expérience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(«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VAE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inversée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»)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8327" y="44196"/>
            <a:ext cx="6193155" cy="6413500"/>
            <a:chOff x="338327" y="44196"/>
            <a:chExt cx="6193155" cy="641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6192774" cy="6408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7655" y="5411724"/>
              <a:ext cx="5183505" cy="1041400"/>
            </a:xfrm>
            <a:custGeom>
              <a:avLst/>
              <a:gdLst/>
              <a:ahLst/>
              <a:cxnLst/>
              <a:rect l="l" t="t" r="r" b="b"/>
              <a:pathLst>
                <a:path w="5183505" h="1041400">
                  <a:moveTo>
                    <a:pt x="0" y="1040891"/>
                  </a:moveTo>
                  <a:lnTo>
                    <a:pt x="5183124" y="1040891"/>
                  </a:lnTo>
                  <a:lnTo>
                    <a:pt x="5183124" y="0"/>
                  </a:lnTo>
                  <a:lnTo>
                    <a:pt x="0" y="0"/>
                  </a:lnTo>
                  <a:lnTo>
                    <a:pt x="0" y="1040891"/>
                  </a:lnTo>
                  <a:close/>
                </a:path>
              </a:pathLst>
            </a:custGeom>
            <a:ln w="9525">
              <a:solidFill>
                <a:srgbClr val="448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Aide</a:t>
            </a:r>
            <a:r>
              <a:rPr spc="-20" dirty="0"/>
              <a:t> </a:t>
            </a:r>
            <a:r>
              <a:rPr spc="-10" dirty="0"/>
              <a:t>exceptionnelle</a:t>
            </a:r>
            <a:r>
              <a:rPr spc="-15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spc="-20" dirty="0"/>
              <a:t>l’embauche</a:t>
            </a:r>
            <a:r>
              <a:rPr spc="-35" dirty="0"/>
              <a:t> </a:t>
            </a:r>
            <a:r>
              <a:rPr spc="-20" dirty="0"/>
              <a:t>d’alternants	</a:t>
            </a:r>
          </a:p>
        </p:txBody>
      </p:sp>
      <p:sp>
        <p:nvSpPr>
          <p:cNvPr id="9" name="object 9"/>
          <p:cNvSpPr/>
          <p:nvPr/>
        </p:nvSpPr>
        <p:spPr>
          <a:xfrm>
            <a:off x="7264907" y="5474208"/>
            <a:ext cx="4455160" cy="1041400"/>
          </a:xfrm>
          <a:custGeom>
            <a:avLst/>
            <a:gdLst/>
            <a:ahLst/>
            <a:cxnLst/>
            <a:rect l="l" t="t" r="r" b="b"/>
            <a:pathLst>
              <a:path w="4455159" h="1041400">
                <a:moveTo>
                  <a:pt x="0" y="1040891"/>
                </a:moveTo>
                <a:lnTo>
                  <a:pt x="4454652" y="1040891"/>
                </a:lnTo>
                <a:lnTo>
                  <a:pt x="4454652" y="0"/>
                </a:lnTo>
                <a:lnTo>
                  <a:pt x="0" y="0"/>
                </a:lnTo>
                <a:lnTo>
                  <a:pt x="0" y="1040891"/>
                </a:lnTo>
                <a:close/>
              </a:path>
            </a:pathLst>
          </a:custGeom>
          <a:ln w="9524">
            <a:solidFill>
              <a:srgbClr val="448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59343" y="5475223"/>
            <a:ext cx="3615054" cy="9201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Montant</a:t>
            </a:r>
            <a:r>
              <a:rPr sz="1700" spc="-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860"/>
              </a:lnSpc>
              <a:spcBef>
                <a:spcPts val="765"/>
              </a:spcBef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6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000€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maximum,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titre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première </a:t>
            </a:r>
            <a:r>
              <a:rPr sz="1700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année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d’exécution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58838" y="5308346"/>
            <a:ext cx="755650" cy="1120140"/>
            <a:chOff x="6958838" y="5308346"/>
            <a:chExt cx="755650" cy="1120140"/>
          </a:xfrm>
        </p:grpSpPr>
        <p:sp>
          <p:nvSpPr>
            <p:cNvPr id="12" name="object 12"/>
            <p:cNvSpPr/>
            <p:nvPr/>
          </p:nvSpPr>
          <p:spPr>
            <a:xfrm>
              <a:off x="7015848" y="5428183"/>
              <a:ext cx="640715" cy="917575"/>
            </a:xfrm>
            <a:custGeom>
              <a:avLst/>
              <a:gdLst/>
              <a:ahLst/>
              <a:cxnLst/>
              <a:rect l="l" t="t" r="r" b="b"/>
              <a:pathLst>
                <a:path w="640715" h="917575">
                  <a:moveTo>
                    <a:pt x="318376" y="917016"/>
                  </a:moveTo>
                  <a:lnTo>
                    <a:pt x="280962" y="840409"/>
                  </a:lnTo>
                  <a:lnTo>
                    <a:pt x="80581" y="757364"/>
                  </a:lnTo>
                  <a:lnTo>
                    <a:pt x="0" y="785012"/>
                  </a:lnTo>
                  <a:lnTo>
                    <a:pt x="318376" y="917016"/>
                  </a:lnTo>
                  <a:close/>
                </a:path>
                <a:path w="640715" h="917575">
                  <a:moveTo>
                    <a:pt x="381711" y="283857"/>
                  </a:moveTo>
                  <a:lnTo>
                    <a:pt x="225513" y="218986"/>
                  </a:lnTo>
                  <a:lnTo>
                    <a:pt x="1473" y="760641"/>
                  </a:lnTo>
                  <a:lnTo>
                    <a:pt x="81368" y="733221"/>
                  </a:lnTo>
                  <a:lnTo>
                    <a:pt x="178968" y="773722"/>
                  </a:lnTo>
                  <a:lnTo>
                    <a:pt x="235089" y="638225"/>
                  </a:lnTo>
                  <a:lnTo>
                    <a:pt x="167919" y="475983"/>
                  </a:lnTo>
                  <a:lnTo>
                    <a:pt x="329196" y="410667"/>
                  </a:lnTo>
                  <a:lnTo>
                    <a:pt x="381711" y="283857"/>
                  </a:lnTo>
                  <a:close/>
                </a:path>
                <a:path w="640715" h="917575">
                  <a:moveTo>
                    <a:pt x="558647" y="357187"/>
                  </a:moveTo>
                  <a:lnTo>
                    <a:pt x="402551" y="292430"/>
                  </a:lnTo>
                  <a:lnTo>
                    <a:pt x="350037" y="419239"/>
                  </a:lnTo>
                  <a:lnTo>
                    <a:pt x="417880" y="579666"/>
                  </a:lnTo>
                  <a:lnTo>
                    <a:pt x="255943" y="646798"/>
                  </a:lnTo>
                  <a:lnTo>
                    <a:pt x="199821" y="782294"/>
                  </a:lnTo>
                  <a:lnTo>
                    <a:pt x="297408" y="822807"/>
                  </a:lnTo>
                  <a:lnTo>
                    <a:pt x="334606" y="898728"/>
                  </a:lnTo>
                  <a:lnTo>
                    <a:pt x="558647" y="357187"/>
                  </a:lnTo>
                  <a:close/>
                </a:path>
                <a:path w="640715" h="917575">
                  <a:moveTo>
                    <a:pt x="640689" y="159181"/>
                  </a:moveTo>
                  <a:lnTo>
                    <a:pt x="491134" y="97129"/>
                  </a:lnTo>
                  <a:lnTo>
                    <a:pt x="491134" y="0"/>
                  </a:lnTo>
                  <a:lnTo>
                    <a:pt x="231940" y="0"/>
                  </a:lnTo>
                  <a:lnTo>
                    <a:pt x="231940" y="185026"/>
                  </a:lnTo>
                  <a:lnTo>
                    <a:pt x="277012" y="203746"/>
                  </a:lnTo>
                  <a:lnTo>
                    <a:pt x="277012" y="45135"/>
                  </a:lnTo>
                  <a:lnTo>
                    <a:pt x="446062" y="45135"/>
                  </a:lnTo>
                  <a:lnTo>
                    <a:pt x="446062" y="78409"/>
                  </a:lnTo>
                  <a:lnTo>
                    <a:pt x="401205" y="59905"/>
                  </a:lnTo>
                  <a:lnTo>
                    <a:pt x="332117" y="226656"/>
                  </a:lnTo>
                  <a:lnTo>
                    <a:pt x="373824" y="243916"/>
                  </a:lnTo>
                  <a:lnTo>
                    <a:pt x="425551" y="118795"/>
                  </a:lnTo>
                  <a:lnTo>
                    <a:pt x="581748" y="183553"/>
                  </a:lnTo>
                  <a:lnTo>
                    <a:pt x="530021" y="308673"/>
                  </a:lnTo>
                  <a:lnTo>
                    <a:pt x="571601" y="325932"/>
                  </a:lnTo>
                  <a:lnTo>
                    <a:pt x="640689" y="15918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9930" y="5650675"/>
              <a:ext cx="137178" cy="818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71538" y="5321046"/>
              <a:ext cx="730250" cy="1094740"/>
            </a:xfrm>
            <a:custGeom>
              <a:avLst/>
              <a:gdLst/>
              <a:ahLst/>
              <a:cxnLst/>
              <a:rect l="l" t="t" r="r" b="b"/>
              <a:pathLst>
                <a:path w="730250" h="1094739">
                  <a:moveTo>
                    <a:pt x="0" y="1094231"/>
                  </a:moveTo>
                  <a:lnTo>
                    <a:pt x="729996" y="1094231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0942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49932" y="5528868"/>
            <a:ext cx="441325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0"/>
              </a:lnSpc>
              <a:spcBef>
                <a:spcPts val="100"/>
              </a:spcBef>
            </a:pP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bénéficier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entreprises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plus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64"/>
              </a:lnSpc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250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doivent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justifier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d'un 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pourcentage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minimal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d’alternants</a:t>
            </a:r>
            <a:r>
              <a:rPr sz="1700" spc="-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l’effectif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31/12/2025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786" y="5288534"/>
            <a:ext cx="752348" cy="111810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r>
              <a:rPr dirty="0"/>
              <a:t>/61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20" name="Image 1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ACD8B3F-2CBC-7136-0B69-584303A72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032" y="30134"/>
            <a:ext cx="2794588" cy="64084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54222"/>
            <a:ext cx="11269980" cy="565785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0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Modalités</a:t>
            </a:r>
            <a:r>
              <a:rPr sz="2000" b="1" spc="-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d’attribution</a:t>
            </a:r>
            <a:r>
              <a:rPr sz="2000" b="1" spc="-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transmettre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l’opérateur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compétences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(OPCO),</a:t>
            </a:r>
            <a:endParaRPr sz="1800" dirty="0">
              <a:latin typeface="Calibri"/>
              <a:cs typeface="Calibri"/>
            </a:endParaRPr>
          </a:p>
          <a:p>
            <a:pPr marL="1155065" marR="7620" lvl="2" indent="-228600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bénéfice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subordonné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dépôt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5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l'OPCO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auprès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ministre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chargé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formation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professionnelle</a:t>
            </a:r>
            <a:endParaRPr sz="1600" dirty="0">
              <a:latin typeface="Calibri"/>
              <a:cs typeface="Calibri"/>
            </a:endParaRPr>
          </a:p>
          <a:p>
            <a:pPr marL="1612265" marR="6350" lvl="3" indent="-228600" algn="just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Char char="–"/>
              <a:tabLst>
                <a:tab pos="16129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 ministre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adresse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voie dématérialisée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l'ASP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informations nécessaires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paiement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l'aide. Cette transmission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vaut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décision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d'attribution,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sauf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les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entreprises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d'au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moins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250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salariés,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qui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doivent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fournir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déclaration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sur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l’honneur</a:t>
            </a:r>
            <a:r>
              <a:rPr sz="1500" spc="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attestant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respect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règles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quota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d’alternants.</a:t>
            </a:r>
            <a:endParaRPr sz="15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7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gestion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aides est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assurée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par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l'Agence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services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paiement</a:t>
            </a:r>
            <a:endParaRPr sz="18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220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versée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mensuellement</a:t>
            </a:r>
            <a:r>
              <a:rPr sz="16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anticipation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paiement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l’attente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transmission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endParaRPr sz="1600" dirty="0">
              <a:latin typeface="Calibri"/>
              <a:cs typeface="Calibri"/>
            </a:endParaRPr>
          </a:p>
          <a:p>
            <a:pPr marL="1155065">
              <a:lnSpc>
                <a:spcPct val="100000"/>
              </a:lnSpc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données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déclaration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sociale nominative</a:t>
            </a:r>
            <a:endParaRPr sz="1600" dirty="0">
              <a:latin typeface="Calibri"/>
              <a:cs typeface="Calibri"/>
            </a:endParaRPr>
          </a:p>
          <a:p>
            <a:pPr marL="1612265" lvl="3" indent="-229235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données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transmises,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le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versement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 suspendu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suivant.</a:t>
            </a:r>
            <a:endParaRPr sz="1500" dirty="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119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n’est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6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due:</a:t>
            </a:r>
            <a:endParaRPr sz="1600" dirty="0">
              <a:latin typeface="Calibri"/>
              <a:cs typeface="Calibri"/>
            </a:endParaRPr>
          </a:p>
          <a:p>
            <a:pPr marL="1612265" lvl="3" indent="-229235">
              <a:lnSpc>
                <a:spcPct val="100000"/>
              </a:lnSpc>
              <a:spcBef>
                <a:spcPts val="1205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cas 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suspension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rémunération,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chaque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considéré.</a:t>
            </a:r>
            <a:endParaRPr sz="1500" dirty="0">
              <a:latin typeface="Calibri"/>
              <a:cs typeface="Calibri"/>
            </a:endParaRPr>
          </a:p>
          <a:p>
            <a:pPr marL="1612265" lvl="3" indent="-229235">
              <a:lnSpc>
                <a:spcPct val="100000"/>
              </a:lnSpc>
              <a:spcBef>
                <a:spcPts val="1200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rupture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anticipée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contrat,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suivant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date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fin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contrat.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285"/>
              </a:spcBef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Décret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2022-1714</a:t>
            </a:r>
            <a:r>
              <a:rPr sz="1600" b="1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29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décembre</a:t>
            </a:r>
            <a:r>
              <a:rPr sz="1600" b="1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2022,</a:t>
            </a:r>
            <a:r>
              <a:rPr sz="16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JO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du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30</a:t>
            </a:r>
            <a:r>
              <a:rPr sz="1600" b="1" spc="2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modifié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par</a:t>
            </a:r>
            <a:r>
              <a:rPr sz="16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Décret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n°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2023-1354</a:t>
            </a:r>
            <a:r>
              <a:rPr sz="1600" b="1" u="heavy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du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29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décembre</a:t>
            </a:r>
            <a:r>
              <a:rPr sz="1600" b="1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2023,</a:t>
            </a:r>
            <a:r>
              <a:rPr sz="1600" b="1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JO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du</a:t>
            </a:r>
            <a:r>
              <a:rPr sz="16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30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327" y="44196"/>
            <a:ext cx="6192774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Aide</a:t>
            </a:r>
            <a:r>
              <a:rPr spc="-20" dirty="0"/>
              <a:t> </a:t>
            </a:r>
            <a:r>
              <a:rPr spc="-10" dirty="0"/>
              <a:t>exceptionnelle</a:t>
            </a:r>
            <a:r>
              <a:rPr spc="-15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spc="-20" dirty="0"/>
              <a:t>l’embauche</a:t>
            </a:r>
            <a:r>
              <a:rPr spc="-35" dirty="0"/>
              <a:t> </a:t>
            </a:r>
            <a:r>
              <a:rPr spc="-20" dirty="0"/>
              <a:t>d’alternants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490149" y="6219498"/>
            <a:ext cx="447040" cy="359410"/>
            <a:chOff x="10490149" y="6219498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0149" y="6219498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56037" y="6285979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4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7E44ACF-34DE-AE6E-9524-F7D197AA8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030855" cy="6265545"/>
            <a:chOff x="338327" y="44196"/>
            <a:chExt cx="3030855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2878074" cy="640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79" y="44196"/>
              <a:ext cx="518921" cy="6408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2360" y="762804"/>
            <a:ext cx="11268075" cy="54229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Emplois</a:t>
            </a:r>
            <a:r>
              <a:rPr sz="1900" b="1" spc="-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francs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0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Dispositif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prolongé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conclus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31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5858"/>
              </a:buClr>
              <a:buFont typeface="Wingdings"/>
              <a:buChar char=""/>
            </a:pP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Contrats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réservés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personnes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résidant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l’un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quartiers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prioritaires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politique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ville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(QPV).</a:t>
            </a:r>
            <a:endParaRPr sz="1700">
              <a:latin typeface="Calibri"/>
              <a:cs typeface="Calibri"/>
            </a:endParaRPr>
          </a:p>
          <a:p>
            <a:pPr marL="1155065" marR="5080" lvl="2" indent="-228600" algn="just">
              <a:lnSpc>
                <a:spcPts val="1440"/>
              </a:lnSpc>
              <a:spcBef>
                <a:spcPts val="120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Il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doit s’agir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: de demandeurs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d’emploi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inscrits à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France Travail (Ex. Pôle Emploi) en catégorie 1, 2, 3,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6, 7 ou 8 ;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d'adhérents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un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contrat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sécurisation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professionnelle;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ou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jeunes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suivis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par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mission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locale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inscrits</a:t>
            </a:r>
            <a:r>
              <a:rPr sz="1500" spc="3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500" spc="3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tant</a:t>
            </a:r>
            <a:r>
              <a:rPr sz="1500" spc="3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que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demandeurs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d’emploi.</a:t>
            </a:r>
            <a:endParaRPr sz="15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FF5858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Emploi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 ou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6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mois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moins.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5858"/>
              </a:buClr>
              <a:buFont typeface="Wingdings"/>
              <a:buChar char=""/>
            </a:pP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Aide,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temps plein: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5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000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€/an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pendant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ans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pour une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embauche</a:t>
            </a:r>
            <a:r>
              <a:rPr sz="17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CDI.</a:t>
            </a:r>
            <a:endParaRPr sz="1700">
              <a:latin typeface="Calibri"/>
              <a:cs typeface="Calibri"/>
            </a:endParaRPr>
          </a:p>
          <a:p>
            <a:pPr marL="1155065" lvl="2" indent="-229235">
              <a:lnSpc>
                <a:spcPct val="100000"/>
              </a:lnSpc>
              <a:spcBef>
                <a:spcPts val="85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500" spc="-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500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€/an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pendant</a:t>
            </a:r>
            <a:r>
              <a:rPr sz="1500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2 ans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embauche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en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CDD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d’au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moins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6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mois.</a:t>
            </a:r>
            <a:endParaRPr sz="15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869"/>
              </a:spcBef>
              <a:tabLst>
                <a:tab pos="1612265" algn="l"/>
              </a:tabLst>
            </a:pPr>
            <a:r>
              <a:rPr sz="1400" dirty="0">
                <a:solidFill>
                  <a:srgbClr val="FF5858"/>
                </a:solidFill>
                <a:latin typeface="Calibri"/>
                <a:cs typeface="Calibri"/>
              </a:rPr>
              <a:t>–	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L’aide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proratisée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 temps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partiel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ainsi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qu’en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d’interruption</a:t>
            </a:r>
            <a:r>
              <a:rPr sz="14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4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contrat.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Nouveau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délai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dépôt</a:t>
            </a:r>
            <a:endParaRPr sz="1700">
              <a:latin typeface="Calibri"/>
              <a:cs typeface="Calibri"/>
            </a:endParaRPr>
          </a:p>
          <a:p>
            <a:pPr marL="1155065" marR="5080" lvl="2" indent="-228600" algn="just">
              <a:lnSpc>
                <a:spcPts val="1440"/>
              </a:lnSpc>
              <a:spcBef>
                <a:spcPts val="1195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7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L’employeur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n’a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plus qu’1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suivant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date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signature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contrat pour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déposer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sa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demande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d’aide,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 lieu de 3 mois 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auparavant.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Décret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2023-1353</a:t>
            </a:r>
            <a:r>
              <a:rPr sz="1500" b="1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du</a:t>
            </a:r>
            <a:r>
              <a:rPr sz="15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29</a:t>
            </a:r>
            <a:r>
              <a:rPr sz="1500" b="1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décembre</a:t>
            </a:r>
            <a:r>
              <a:rPr sz="15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2023,</a:t>
            </a:r>
            <a:r>
              <a:rPr sz="1500" b="1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JO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du 30,</a:t>
            </a:r>
            <a:r>
              <a:rPr sz="15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modifiant</a:t>
            </a:r>
            <a:r>
              <a:rPr sz="15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le</a:t>
            </a:r>
            <a:r>
              <a:rPr sz="15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décret</a:t>
            </a:r>
            <a:r>
              <a:rPr sz="15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n°</a:t>
            </a:r>
            <a:r>
              <a:rPr sz="15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2019-1471</a:t>
            </a:r>
            <a:r>
              <a:rPr sz="1500" b="1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du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26</a:t>
            </a:r>
            <a:r>
              <a:rPr sz="15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décembre</a:t>
            </a:r>
            <a:r>
              <a:rPr sz="15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5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2019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0860" y="44196"/>
            <a:ext cx="2070354" cy="64084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Aides</a:t>
            </a:r>
            <a:r>
              <a:rPr spc="-15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spc="-20" dirty="0"/>
              <a:t>l’embauche</a:t>
            </a:r>
            <a:r>
              <a:rPr spc="-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Emploi</a:t>
            </a:r>
            <a:r>
              <a:rPr spc="-30" dirty="0"/>
              <a:t> </a:t>
            </a:r>
            <a:r>
              <a:rPr spc="-10" dirty="0"/>
              <a:t>francs	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7600" y="4590288"/>
            <a:ext cx="493775" cy="47032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121978" y="6003469"/>
            <a:ext cx="447040" cy="359410"/>
            <a:chOff x="9121978" y="6003469"/>
            <a:chExt cx="447040" cy="35941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1978" y="6003469"/>
              <a:ext cx="179317" cy="179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87866" y="6069950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r>
              <a:rPr dirty="0"/>
              <a:t>/61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985DCD6-29EE-C030-8493-C893D39F31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5" dirty="0"/>
              <a:t>Refus</a:t>
            </a:r>
            <a:r>
              <a:rPr spc="-5" dirty="0"/>
              <a:t> </a:t>
            </a:r>
            <a:r>
              <a:rPr spc="-15" dirty="0"/>
              <a:t>d’un</a:t>
            </a:r>
            <a:r>
              <a:rPr spc="-20" dirty="0"/>
              <a:t> </a:t>
            </a:r>
            <a:r>
              <a:rPr spc="-5" dirty="0"/>
              <a:t>CDI</a:t>
            </a:r>
            <a:r>
              <a:rPr spc="-10" dirty="0"/>
              <a:t> après</a:t>
            </a:r>
            <a:r>
              <a:rPr spc="-20" dirty="0"/>
              <a:t> </a:t>
            </a:r>
            <a:r>
              <a:rPr dirty="0"/>
              <a:t>un</a:t>
            </a:r>
            <a:r>
              <a:rPr spc="-10" dirty="0"/>
              <a:t> </a:t>
            </a:r>
            <a:r>
              <a:rPr spc="-5" dirty="0"/>
              <a:t>CDD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8931" y="915924"/>
            <a:ext cx="11425555" cy="1492250"/>
            <a:chOff x="598931" y="915924"/>
            <a:chExt cx="11425555" cy="1492250"/>
          </a:xfrm>
        </p:grpSpPr>
        <p:sp>
          <p:nvSpPr>
            <p:cNvPr id="4" name="object 4"/>
            <p:cNvSpPr/>
            <p:nvPr/>
          </p:nvSpPr>
          <p:spPr>
            <a:xfrm>
              <a:off x="598931" y="915924"/>
              <a:ext cx="11425555" cy="1492250"/>
            </a:xfrm>
            <a:custGeom>
              <a:avLst/>
              <a:gdLst/>
              <a:ahLst/>
              <a:cxnLst/>
              <a:rect l="l" t="t" r="r" b="b"/>
              <a:pathLst>
                <a:path w="11425555" h="1492250">
                  <a:moveTo>
                    <a:pt x="11276203" y="0"/>
                  </a:moveTo>
                  <a:lnTo>
                    <a:pt x="149199" y="0"/>
                  </a:lnTo>
                  <a:lnTo>
                    <a:pt x="102042" y="7606"/>
                  </a:lnTo>
                  <a:lnTo>
                    <a:pt x="61085" y="28789"/>
                  </a:lnTo>
                  <a:lnTo>
                    <a:pt x="28787" y="61091"/>
                  </a:lnTo>
                  <a:lnTo>
                    <a:pt x="7606" y="102055"/>
                  </a:lnTo>
                  <a:lnTo>
                    <a:pt x="0" y="149225"/>
                  </a:lnTo>
                  <a:lnTo>
                    <a:pt x="0" y="1342771"/>
                  </a:lnTo>
                  <a:lnTo>
                    <a:pt x="7606" y="1389940"/>
                  </a:lnTo>
                  <a:lnTo>
                    <a:pt x="28787" y="1430904"/>
                  </a:lnTo>
                  <a:lnTo>
                    <a:pt x="61085" y="1463206"/>
                  </a:lnTo>
                  <a:lnTo>
                    <a:pt x="102042" y="1484389"/>
                  </a:lnTo>
                  <a:lnTo>
                    <a:pt x="149199" y="1491996"/>
                  </a:lnTo>
                  <a:lnTo>
                    <a:pt x="11276203" y="1491996"/>
                  </a:lnTo>
                  <a:lnTo>
                    <a:pt x="11323372" y="1484389"/>
                  </a:lnTo>
                  <a:lnTo>
                    <a:pt x="11364336" y="1463206"/>
                  </a:lnTo>
                  <a:lnTo>
                    <a:pt x="11396638" y="1430904"/>
                  </a:lnTo>
                  <a:lnTo>
                    <a:pt x="11417821" y="1389940"/>
                  </a:lnTo>
                  <a:lnTo>
                    <a:pt x="11425428" y="1342771"/>
                  </a:lnTo>
                  <a:lnTo>
                    <a:pt x="11425428" y="149225"/>
                  </a:lnTo>
                  <a:lnTo>
                    <a:pt x="11417821" y="102055"/>
                  </a:lnTo>
                  <a:lnTo>
                    <a:pt x="11396638" y="61091"/>
                  </a:lnTo>
                  <a:lnTo>
                    <a:pt x="11364336" y="28789"/>
                  </a:lnTo>
                  <a:lnTo>
                    <a:pt x="11323372" y="7606"/>
                  </a:lnTo>
                  <a:lnTo>
                    <a:pt x="11276203" y="0"/>
                  </a:lnTo>
                  <a:close/>
                </a:path>
              </a:pathLst>
            </a:custGeom>
            <a:solidFill>
              <a:srgbClr val="D2E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4405" y="1901941"/>
              <a:ext cx="338455" cy="101600"/>
            </a:xfrm>
            <a:custGeom>
              <a:avLst/>
              <a:gdLst/>
              <a:ahLst/>
              <a:cxnLst/>
              <a:rect l="l" t="t" r="r" b="b"/>
              <a:pathLst>
                <a:path w="338455" h="101600">
                  <a:moveTo>
                    <a:pt x="287442" y="0"/>
                  </a:moveTo>
                  <a:lnTo>
                    <a:pt x="50725" y="0"/>
                  </a:lnTo>
                  <a:lnTo>
                    <a:pt x="50725" y="33814"/>
                  </a:lnTo>
                  <a:lnTo>
                    <a:pt x="33816" y="33814"/>
                  </a:lnTo>
                  <a:lnTo>
                    <a:pt x="20686" y="36482"/>
                  </a:lnTo>
                  <a:lnTo>
                    <a:pt x="9933" y="43747"/>
                  </a:lnTo>
                  <a:lnTo>
                    <a:pt x="2668" y="54499"/>
                  </a:lnTo>
                  <a:lnTo>
                    <a:pt x="0" y="67628"/>
                  </a:lnTo>
                  <a:lnTo>
                    <a:pt x="2668" y="80758"/>
                  </a:lnTo>
                  <a:lnTo>
                    <a:pt x="9933" y="91510"/>
                  </a:lnTo>
                  <a:lnTo>
                    <a:pt x="20686" y="98774"/>
                  </a:lnTo>
                  <a:lnTo>
                    <a:pt x="33816" y="101443"/>
                  </a:lnTo>
                  <a:lnTo>
                    <a:pt x="304350" y="101443"/>
                  </a:lnTo>
                  <a:lnTo>
                    <a:pt x="317481" y="98775"/>
                  </a:lnTo>
                  <a:lnTo>
                    <a:pt x="328233" y="91510"/>
                  </a:lnTo>
                  <a:lnTo>
                    <a:pt x="335499" y="80758"/>
                  </a:lnTo>
                  <a:lnTo>
                    <a:pt x="338167" y="67628"/>
                  </a:lnTo>
                  <a:lnTo>
                    <a:pt x="335499" y="54499"/>
                  </a:lnTo>
                  <a:lnTo>
                    <a:pt x="328233" y="43747"/>
                  </a:lnTo>
                  <a:lnTo>
                    <a:pt x="317481" y="36482"/>
                  </a:lnTo>
                  <a:lnTo>
                    <a:pt x="304350" y="33814"/>
                  </a:lnTo>
                  <a:lnTo>
                    <a:pt x="287442" y="33814"/>
                  </a:lnTo>
                  <a:lnTo>
                    <a:pt x="287442" y="0"/>
                  </a:lnTo>
                  <a:close/>
                </a:path>
              </a:pathLst>
            </a:custGeom>
            <a:solidFill>
              <a:srgbClr val="6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856" y="1590849"/>
              <a:ext cx="209663" cy="209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626" y="1327090"/>
              <a:ext cx="209663" cy="2096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0397" y="1411633"/>
              <a:ext cx="492759" cy="476250"/>
            </a:xfrm>
            <a:custGeom>
              <a:avLst/>
              <a:gdLst/>
              <a:ahLst/>
              <a:cxnLst/>
              <a:rect l="l" t="t" r="r" b="b"/>
              <a:pathLst>
                <a:path w="492760" h="476250">
                  <a:moveTo>
                    <a:pt x="169083" y="0"/>
                  </a:moveTo>
                  <a:lnTo>
                    <a:pt x="0" y="169071"/>
                  </a:lnTo>
                  <a:lnTo>
                    <a:pt x="135267" y="304329"/>
                  </a:lnTo>
                  <a:lnTo>
                    <a:pt x="202900" y="236700"/>
                  </a:lnTo>
                  <a:lnTo>
                    <a:pt x="431163" y="464947"/>
                  </a:lnTo>
                  <a:lnTo>
                    <a:pt x="443139" y="473031"/>
                  </a:lnTo>
                  <a:lnTo>
                    <a:pt x="456538" y="475726"/>
                  </a:lnTo>
                  <a:lnTo>
                    <a:pt x="469934" y="473031"/>
                  </a:lnTo>
                  <a:lnTo>
                    <a:pt x="481902" y="464947"/>
                  </a:lnTo>
                  <a:lnTo>
                    <a:pt x="489987" y="452980"/>
                  </a:lnTo>
                  <a:lnTo>
                    <a:pt x="492681" y="439587"/>
                  </a:lnTo>
                  <a:lnTo>
                    <a:pt x="489987" y="426193"/>
                  </a:lnTo>
                  <a:lnTo>
                    <a:pt x="481902" y="414226"/>
                  </a:lnTo>
                  <a:lnTo>
                    <a:pt x="253625" y="185979"/>
                  </a:lnTo>
                  <a:lnTo>
                    <a:pt x="304350" y="135257"/>
                  </a:lnTo>
                  <a:lnTo>
                    <a:pt x="169083" y="0"/>
                  </a:lnTo>
                  <a:close/>
                </a:path>
              </a:pathLst>
            </a:custGeom>
            <a:solidFill>
              <a:srgbClr val="6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0798" y="1253490"/>
              <a:ext cx="821690" cy="820419"/>
            </a:xfrm>
            <a:custGeom>
              <a:avLst/>
              <a:gdLst/>
              <a:ahLst/>
              <a:cxnLst/>
              <a:rect l="l" t="t" r="r" b="b"/>
              <a:pathLst>
                <a:path w="821689" h="820419">
                  <a:moveTo>
                    <a:pt x="0" y="819912"/>
                  </a:moveTo>
                  <a:lnTo>
                    <a:pt x="821436" y="819912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8199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73198" y="1044067"/>
            <a:ext cx="4732020" cy="126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loi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Marché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du 21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2022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prévu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12700" marR="495300">
              <a:lnSpc>
                <a:spcPct val="101299"/>
              </a:lnSpc>
              <a:spcBef>
                <a:spcPts val="10"/>
              </a:spcBef>
            </a:pP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limitation</a:t>
            </a:r>
            <a:r>
              <a:rPr sz="16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92F41"/>
                </a:solidFill>
                <a:latin typeface="Calibri"/>
                <a:cs typeface="Calibri"/>
              </a:rPr>
              <a:t>l’ouverture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droits</a:t>
            </a:r>
            <a:r>
              <a:rPr sz="16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chômage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 des </a:t>
            </a:r>
            <a:r>
              <a:rPr sz="1600" b="1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fin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ou de mission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d’intérim</a:t>
            </a:r>
            <a:r>
              <a:rPr sz="16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qui</a:t>
            </a:r>
            <a:endParaRPr sz="1600">
              <a:latin typeface="Calibri"/>
              <a:cs typeface="Calibri"/>
            </a:endParaRPr>
          </a:p>
          <a:p>
            <a:pPr marL="12700" marR="29845">
              <a:lnSpc>
                <a:spcPct val="101899"/>
              </a:lnSpc>
            </a:pP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refusent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2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fois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visant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emploi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ou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un </a:t>
            </a:r>
            <a:r>
              <a:rPr sz="1600" b="1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emploi similaire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4947" y="1158366"/>
            <a:ext cx="4168140" cy="9874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02000"/>
              </a:lnSpc>
              <a:spcBef>
                <a:spcPts val="60"/>
              </a:spcBef>
            </a:pP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employeurs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cette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mesure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implique de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suivre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certaines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formalités</a:t>
            </a:r>
            <a:endParaRPr sz="1500">
              <a:latin typeface="Calibri"/>
              <a:cs typeface="Calibri"/>
            </a:endParaRPr>
          </a:p>
          <a:p>
            <a:pPr marL="152400" indent="-114300">
              <a:lnSpc>
                <a:spcPts val="1730"/>
              </a:lnSpc>
              <a:spcBef>
                <a:spcPts val="480"/>
              </a:spcBef>
              <a:buChar char="•"/>
              <a:tabLst>
                <a:tab pos="152400" algn="l"/>
              </a:tabLst>
            </a:pP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Entrée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vigueur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mesure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500" b="1" spc="-7" baseline="25000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500" b="1" spc="172" baseline="250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5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92F41"/>
                </a:solidFill>
                <a:latin typeface="Calibri"/>
                <a:cs typeface="Calibri"/>
              </a:rPr>
              <a:t>2024</a:t>
            </a:r>
            <a:endParaRPr sz="1500">
              <a:latin typeface="Calibri"/>
              <a:cs typeface="Calibri"/>
            </a:endParaRPr>
          </a:p>
          <a:p>
            <a:pPr marL="152400">
              <a:lnSpc>
                <a:spcPts val="1730"/>
              </a:lnSpc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suite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 la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parution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décret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d’application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8931" y="2839211"/>
            <a:ext cx="11425555" cy="1492250"/>
            <a:chOff x="598931" y="2839211"/>
            <a:chExt cx="11425555" cy="1492250"/>
          </a:xfrm>
        </p:grpSpPr>
        <p:sp>
          <p:nvSpPr>
            <p:cNvPr id="13" name="object 13"/>
            <p:cNvSpPr/>
            <p:nvPr/>
          </p:nvSpPr>
          <p:spPr>
            <a:xfrm>
              <a:off x="598931" y="2839211"/>
              <a:ext cx="11425555" cy="1492250"/>
            </a:xfrm>
            <a:custGeom>
              <a:avLst/>
              <a:gdLst/>
              <a:ahLst/>
              <a:cxnLst/>
              <a:rect l="l" t="t" r="r" b="b"/>
              <a:pathLst>
                <a:path w="11425555" h="1492250">
                  <a:moveTo>
                    <a:pt x="11276203" y="0"/>
                  </a:moveTo>
                  <a:lnTo>
                    <a:pt x="149199" y="0"/>
                  </a:lnTo>
                  <a:lnTo>
                    <a:pt x="102042" y="7606"/>
                  </a:lnTo>
                  <a:lnTo>
                    <a:pt x="61085" y="28789"/>
                  </a:lnTo>
                  <a:lnTo>
                    <a:pt x="28787" y="61091"/>
                  </a:lnTo>
                  <a:lnTo>
                    <a:pt x="7606" y="102055"/>
                  </a:lnTo>
                  <a:lnTo>
                    <a:pt x="0" y="149225"/>
                  </a:lnTo>
                  <a:lnTo>
                    <a:pt x="0" y="1342770"/>
                  </a:lnTo>
                  <a:lnTo>
                    <a:pt x="7606" y="1389940"/>
                  </a:lnTo>
                  <a:lnTo>
                    <a:pt x="28787" y="1430904"/>
                  </a:lnTo>
                  <a:lnTo>
                    <a:pt x="61085" y="1463206"/>
                  </a:lnTo>
                  <a:lnTo>
                    <a:pt x="102042" y="1484389"/>
                  </a:lnTo>
                  <a:lnTo>
                    <a:pt x="149199" y="1491995"/>
                  </a:lnTo>
                  <a:lnTo>
                    <a:pt x="11276203" y="1491995"/>
                  </a:lnTo>
                  <a:lnTo>
                    <a:pt x="11323372" y="1484389"/>
                  </a:lnTo>
                  <a:lnTo>
                    <a:pt x="11364336" y="1463206"/>
                  </a:lnTo>
                  <a:lnTo>
                    <a:pt x="11396638" y="1430904"/>
                  </a:lnTo>
                  <a:lnTo>
                    <a:pt x="11417821" y="1389940"/>
                  </a:lnTo>
                  <a:lnTo>
                    <a:pt x="11425428" y="1342770"/>
                  </a:lnTo>
                  <a:lnTo>
                    <a:pt x="11425428" y="149225"/>
                  </a:lnTo>
                  <a:lnTo>
                    <a:pt x="11417821" y="102055"/>
                  </a:lnTo>
                  <a:lnTo>
                    <a:pt x="11396638" y="61091"/>
                  </a:lnTo>
                  <a:lnTo>
                    <a:pt x="11364336" y="28789"/>
                  </a:lnTo>
                  <a:lnTo>
                    <a:pt x="11323372" y="7606"/>
                  </a:lnTo>
                  <a:lnTo>
                    <a:pt x="11276203" y="0"/>
                  </a:lnTo>
                  <a:close/>
                </a:path>
              </a:pathLst>
            </a:custGeom>
            <a:solidFill>
              <a:srgbClr val="D2E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1993" y="3315063"/>
              <a:ext cx="781685" cy="549910"/>
            </a:xfrm>
            <a:custGeom>
              <a:avLst/>
              <a:gdLst/>
              <a:ahLst/>
              <a:cxnLst/>
              <a:rect l="l" t="t" r="r" b="b"/>
              <a:pathLst>
                <a:path w="781685" h="549910">
                  <a:moveTo>
                    <a:pt x="712698" y="0"/>
                  </a:moveTo>
                  <a:lnTo>
                    <a:pt x="279830" y="409911"/>
                  </a:lnTo>
                  <a:lnTo>
                    <a:pt x="71857" y="196486"/>
                  </a:lnTo>
                  <a:lnTo>
                    <a:pt x="0" y="265087"/>
                  </a:lnTo>
                  <a:lnTo>
                    <a:pt x="276448" y="549654"/>
                  </a:lnTo>
                  <a:lnTo>
                    <a:pt x="349154" y="481900"/>
                  </a:lnTo>
                  <a:lnTo>
                    <a:pt x="781177" y="71141"/>
                  </a:lnTo>
                  <a:lnTo>
                    <a:pt x="712698" y="0"/>
                  </a:lnTo>
                  <a:close/>
                </a:path>
              </a:pathLst>
            </a:custGeom>
            <a:solidFill>
              <a:srgbClr val="52D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0798" y="3175253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89" h="821689">
                  <a:moveTo>
                    <a:pt x="0" y="821436"/>
                  </a:moveTo>
                  <a:lnTo>
                    <a:pt x="821436" y="821436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73198" y="3339211"/>
            <a:ext cx="4695825" cy="5175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5"/>
              </a:spcBef>
            </a:pP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propositions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concernées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6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cette</a:t>
            </a:r>
            <a:r>
              <a:rPr sz="16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procédure </a:t>
            </a:r>
            <a:r>
              <a:rPr sz="1600" b="1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doivent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avoir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caractéristiques</a:t>
            </a:r>
            <a:r>
              <a:rPr sz="1600" b="1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suivantes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1354" y="2774569"/>
            <a:ext cx="4306570" cy="1515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emploi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emploi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similaire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2000"/>
              </a:lnSpc>
              <a:spcBef>
                <a:spcPts val="635"/>
              </a:spcBef>
            </a:pP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moins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équivalente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équivalente</a:t>
            </a:r>
            <a:r>
              <a:rPr sz="15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(ne concerne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intérimaires)</a:t>
            </a:r>
            <a:endParaRPr sz="1500">
              <a:latin typeface="Calibri"/>
              <a:cs typeface="Calibri"/>
            </a:endParaRPr>
          </a:p>
          <a:p>
            <a:pPr marL="12700" marR="99060">
              <a:lnSpc>
                <a:spcPct val="137300"/>
              </a:lnSpc>
              <a:spcBef>
                <a:spcPts val="5"/>
              </a:spcBef>
            </a:pP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Même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classification (ne concerne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pas les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intérimaires)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changement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lieu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8931" y="4762500"/>
            <a:ext cx="11425555" cy="1490980"/>
            <a:chOff x="598931" y="4762500"/>
            <a:chExt cx="11425555" cy="1490980"/>
          </a:xfrm>
        </p:grpSpPr>
        <p:sp>
          <p:nvSpPr>
            <p:cNvPr id="19" name="object 19"/>
            <p:cNvSpPr/>
            <p:nvPr/>
          </p:nvSpPr>
          <p:spPr>
            <a:xfrm>
              <a:off x="598931" y="4762500"/>
              <a:ext cx="11425555" cy="1490980"/>
            </a:xfrm>
            <a:custGeom>
              <a:avLst/>
              <a:gdLst/>
              <a:ahLst/>
              <a:cxnLst/>
              <a:rect l="l" t="t" r="r" b="b"/>
              <a:pathLst>
                <a:path w="11425555" h="1490979">
                  <a:moveTo>
                    <a:pt x="11276330" y="0"/>
                  </a:moveTo>
                  <a:lnTo>
                    <a:pt x="149047" y="0"/>
                  </a:lnTo>
                  <a:lnTo>
                    <a:pt x="101939" y="7593"/>
                  </a:lnTo>
                  <a:lnTo>
                    <a:pt x="61025" y="28744"/>
                  </a:lnTo>
                  <a:lnTo>
                    <a:pt x="28759" y="61008"/>
                  </a:lnTo>
                  <a:lnTo>
                    <a:pt x="7599" y="101941"/>
                  </a:lnTo>
                  <a:lnTo>
                    <a:pt x="0" y="149098"/>
                  </a:lnTo>
                  <a:lnTo>
                    <a:pt x="0" y="1341412"/>
                  </a:lnTo>
                  <a:lnTo>
                    <a:pt x="7599" y="1388525"/>
                  </a:lnTo>
                  <a:lnTo>
                    <a:pt x="28759" y="1429444"/>
                  </a:lnTo>
                  <a:lnTo>
                    <a:pt x="61025" y="1461711"/>
                  </a:lnTo>
                  <a:lnTo>
                    <a:pt x="101939" y="1482872"/>
                  </a:lnTo>
                  <a:lnTo>
                    <a:pt x="149047" y="1490472"/>
                  </a:lnTo>
                  <a:lnTo>
                    <a:pt x="11276330" y="1490484"/>
                  </a:lnTo>
                  <a:lnTo>
                    <a:pt x="11323486" y="1482885"/>
                  </a:lnTo>
                  <a:lnTo>
                    <a:pt x="11364419" y="1461724"/>
                  </a:lnTo>
                  <a:lnTo>
                    <a:pt x="11396683" y="1429456"/>
                  </a:lnTo>
                  <a:lnTo>
                    <a:pt x="11417834" y="1388538"/>
                  </a:lnTo>
                  <a:lnTo>
                    <a:pt x="11425428" y="1341424"/>
                  </a:lnTo>
                  <a:lnTo>
                    <a:pt x="11425428" y="149098"/>
                  </a:lnTo>
                  <a:lnTo>
                    <a:pt x="11417834" y="101941"/>
                  </a:lnTo>
                  <a:lnTo>
                    <a:pt x="11396683" y="61008"/>
                  </a:lnTo>
                  <a:lnTo>
                    <a:pt x="11364419" y="28744"/>
                  </a:lnTo>
                  <a:lnTo>
                    <a:pt x="11323486" y="7593"/>
                  </a:lnTo>
                  <a:lnTo>
                    <a:pt x="11276330" y="0"/>
                  </a:lnTo>
                  <a:close/>
                </a:path>
              </a:pathLst>
            </a:custGeom>
            <a:solidFill>
              <a:srgbClr val="D2E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0492" y="5172151"/>
              <a:ext cx="524510" cy="676910"/>
            </a:xfrm>
            <a:custGeom>
              <a:avLst/>
              <a:gdLst/>
              <a:ahLst/>
              <a:cxnLst/>
              <a:rect l="l" t="t" r="r" b="b"/>
              <a:pathLst>
                <a:path w="524510" h="676910">
                  <a:moveTo>
                    <a:pt x="211353" y="245160"/>
                  </a:moveTo>
                  <a:lnTo>
                    <a:pt x="101447" y="245160"/>
                  </a:lnTo>
                  <a:lnTo>
                    <a:pt x="101447" y="278968"/>
                  </a:lnTo>
                  <a:lnTo>
                    <a:pt x="211353" y="278968"/>
                  </a:lnTo>
                  <a:lnTo>
                    <a:pt x="211353" y="245160"/>
                  </a:lnTo>
                  <a:close/>
                </a:path>
                <a:path w="524510" h="676910">
                  <a:moveTo>
                    <a:pt x="422706" y="515670"/>
                  </a:moveTo>
                  <a:lnTo>
                    <a:pt x="101447" y="515670"/>
                  </a:lnTo>
                  <a:lnTo>
                    <a:pt x="101447" y="549490"/>
                  </a:lnTo>
                  <a:lnTo>
                    <a:pt x="422706" y="549490"/>
                  </a:lnTo>
                  <a:lnTo>
                    <a:pt x="422706" y="515670"/>
                  </a:lnTo>
                  <a:close/>
                </a:path>
                <a:path w="524510" h="676910">
                  <a:moveTo>
                    <a:pt x="422706" y="448043"/>
                  </a:moveTo>
                  <a:lnTo>
                    <a:pt x="101447" y="448043"/>
                  </a:lnTo>
                  <a:lnTo>
                    <a:pt x="101447" y="481863"/>
                  </a:lnTo>
                  <a:lnTo>
                    <a:pt x="422706" y="481863"/>
                  </a:lnTo>
                  <a:lnTo>
                    <a:pt x="422706" y="448043"/>
                  </a:lnTo>
                  <a:close/>
                </a:path>
                <a:path w="524510" h="676910">
                  <a:moveTo>
                    <a:pt x="422706" y="380415"/>
                  </a:moveTo>
                  <a:lnTo>
                    <a:pt x="101447" y="380415"/>
                  </a:lnTo>
                  <a:lnTo>
                    <a:pt x="101447" y="414235"/>
                  </a:lnTo>
                  <a:lnTo>
                    <a:pt x="422706" y="414235"/>
                  </a:lnTo>
                  <a:lnTo>
                    <a:pt x="422706" y="380415"/>
                  </a:lnTo>
                  <a:close/>
                </a:path>
                <a:path w="524510" h="676910">
                  <a:moveTo>
                    <a:pt x="422706" y="312788"/>
                  </a:moveTo>
                  <a:lnTo>
                    <a:pt x="101447" y="312788"/>
                  </a:lnTo>
                  <a:lnTo>
                    <a:pt x="101447" y="346595"/>
                  </a:lnTo>
                  <a:lnTo>
                    <a:pt x="422706" y="346595"/>
                  </a:lnTo>
                  <a:lnTo>
                    <a:pt x="422706" y="312788"/>
                  </a:lnTo>
                  <a:close/>
                </a:path>
                <a:path w="524510" h="676910">
                  <a:moveTo>
                    <a:pt x="524154" y="185978"/>
                  </a:moveTo>
                  <a:lnTo>
                    <a:pt x="514553" y="177533"/>
                  </a:lnTo>
                  <a:lnTo>
                    <a:pt x="473430" y="141351"/>
                  </a:lnTo>
                  <a:lnTo>
                    <a:pt x="473430" y="228257"/>
                  </a:lnTo>
                  <a:lnTo>
                    <a:pt x="473430" y="625576"/>
                  </a:lnTo>
                  <a:lnTo>
                    <a:pt x="50723" y="625576"/>
                  </a:lnTo>
                  <a:lnTo>
                    <a:pt x="50723" y="50723"/>
                  </a:lnTo>
                  <a:lnTo>
                    <a:pt x="262077" y="50723"/>
                  </a:lnTo>
                  <a:lnTo>
                    <a:pt x="262077" y="228257"/>
                  </a:lnTo>
                  <a:lnTo>
                    <a:pt x="473430" y="228257"/>
                  </a:lnTo>
                  <a:lnTo>
                    <a:pt x="473430" y="141351"/>
                  </a:lnTo>
                  <a:lnTo>
                    <a:pt x="418477" y="93002"/>
                  </a:lnTo>
                  <a:lnTo>
                    <a:pt x="418477" y="177533"/>
                  </a:lnTo>
                  <a:lnTo>
                    <a:pt x="312801" y="177533"/>
                  </a:lnTo>
                  <a:lnTo>
                    <a:pt x="312801" y="71856"/>
                  </a:lnTo>
                  <a:lnTo>
                    <a:pt x="418477" y="177533"/>
                  </a:lnTo>
                  <a:lnTo>
                    <a:pt x="418477" y="93002"/>
                  </a:lnTo>
                  <a:lnTo>
                    <a:pt x="394462" y="71856"/>
                  </a:lnTo>
                  <a:lnTo>
                    <a:pt x="370446" y="50723"/>
                  </a:lnTo>
                  <a:lnTo>
                    <a:pt x="312801" y="0"/>
                  </a:lnTo>
                  <a:lnTo>
                    <a:pt x="0" y="0"/>
                  </a:lnTo>
                  <a:lnTo>
                    <a:pt x="0" y="676287"/>
                  </a:lnTo>
                  <a:lnTo>
                    <a:pt x="524154" y="676287"/>
                  </a:lnTo>
                  <a:lnTo>
                    <a:pt x="524154" y="625576"/>
                  </a:lnTo>
                  <a:lnTo>
                    <a:pt x="524154" y="185978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798" y="5098541"/>
              <a:ext cx="821690" cy="820419"/>
            </a:xfrm>
            <a:custGeom>
              <a:avLst/>
              <a:gdLst/>
              <a:ahLst/>
              <a:cxnLst/>
              <a:rect l="l" t="t" r="r" b="b"/>
              <a:pathLst>
                <a:path w="821689" h="820420">
                  <a:moveTo>
                    <a:pt x="0" y="819912"/>
                  </a:moveTo>
                  <a:lnTo>
                    <a:pt x="821436" y="819912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81991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73198" y="5262498"/>
            <a:ext cx="4673600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La proposition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être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notifiée au</a:t>
            </a:r>
            <a:r>
              <a:rPr sz="16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avant </a:t>
            </a:r>
            <a:r>
              <a:rPr sz="1600" b="1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terme</a:t>
            </a:r>
            <a:r>
              <a:rPr sz="16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CDD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600" b="1" spc="-10" dirty="0">
                <a:solidFill>
                  <a:srgbClr val="492F41"/>
                </a:solidFill>
                <a:latin typeface="Calibri"/>
                <a:cs typeface="Calibri"/>
              </a:rPr>
              <a:t> du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92F41"/>
                </a:solidFill>
                <a:latin typeface="Calibri"/>
                <a:cs typeface="Calibri"/>
              </a:rPr>
              <a:t>contrat</a:t>
            </a:r>
            <a:r>
              <a:rPr sz="16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92F41"/>
                </a:solidFill>
                <a:latin typeface="Calibri"/>
                <a:cs typeface="Calibri"/>
              </a:rPr>
              <a:t>mission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r>
              <a:rPr dirty="0"/>
              <a:t>/61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10347" y="4855210"/>
            <a:ext cx="3885565" cy="120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7300"/>
              </a:lnSpc>
              <a:spcBef>
                <a:spcPts val="100"/>
              </a:spcBef>
            </a:pP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lettre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recommandée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avec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accusé de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réception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Par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lettre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remise en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main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propre contre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décharge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tout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autre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moyen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donnant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date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certaine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réception.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7" name="Image 2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9A38DEF-A7E1-E5A5-C74E-D8E6B28E2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80" y="43079"/>
            <a:ext cx="2822492" cy="64724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077" y="778001"/>
            <a:ext cx="11425555" cy="829310"/>
          </a:xfrm>
          <a:custGeom>
            <a:avLst/>
            <a:gdLst/>
            <a:ahLst/>
            <a:cxnLst/>
            <a:rect l="l" t="t" r="r" b="b"/>
            <a:pathLst>
              <a:path w="11425555" h="829310">
                <a:moveTo>
                  <a:pt x="11287252" y="0"/>
                </a:moveTo>
                <a:lnTo>
                  <a:pt x="138176" y="0"/>
                </a:lnTo>
                <a:lnTo>
                  <a:pt x="94501" y="7042"/>
                </a:lnTo>
                <a:lnTo>
                  <a:pt x="56570" y="26655"/>
                </a:lnTo>
                <a:lnTo>
                  <a:pt x="26659" y="56564"/>
                </a:lnTo>
                <a:lnTo>
                  <a:pt x="7044" y="94496"/>
                </a:lnTo>
                <a:lnTo>
                  <a:pt x="0" y="138175"/>
                </a:lnTo>
                <a:lnTo>
                  <a:pt x="0" y="690880"/>
                </a:lnTo>
                <a:lnTo>
                  <a:pt x="7044" y="734559"/>
                </a:lnTo>
                <a:lnTo>
                  <a:pt x="26659" y="772491"/>
                </a:lnTo>
                <a:lnTo>
                  <a:pt x="56570" y="802400"/>
                </a:lnTo>
                <a:lnTo>
                  <a:pt x="94501" y="822013"/>
                </a:lnTo>
                <a:lnTo>
                  <a:pt x="138176" y="829056"/>
                </a:lnTo>
                <a:lnTo>
                  <a:pt x="11287252" y="829056"/>
                </a:lnTo>
                <a:lnTo>
                  <a:pt x="11330931" y="822013"/>
                </a:lnTo>
                <a:lnTo>
                  <a:pt x="11368863" y="802400"/>
                </a:lnTo>
                <a:lnTo>
                  <a:pt x="11398772" y="772491"/>
                </a:lnTo>
                <a:lnTo>
                  <a:pt x="11418385" y="734559"/>
                </a:lnTo>
                <a:lnTo>
                  <a:pt x="11425428" y="690880"/>
                </a:lnTo>
                <a:lnTo>
                  <a:pt x="11425428" y="138175"/>
                </a:lnTo>
                <a:lnTo>
                  <a:pt x="11418385" y="94496"/>
                </a:lnTo>
                <a:lnTo>
                  <a:pt x="11398772" y="56564"/>
                </a:lnTo>
                <a:lnTo>
                  <a:pt x="11368863" y="26655"/>
                </a:lnTo>
                <a:lnTo>
                  <a:pt x="11330931" y="7042"/>
                </a:lnTo>
                <a:lnTo>
                  <a:pt x="11287252" y="0"/>
                </a:lnTo>
                <a:close/>
              </a:path>
            </a:pathLst>
          </a:custGeom>
          <a:solidFill>
            <a:srgbClr val="448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077" y="2576322"/>
            <a:ext cx="11425555" cy="828040"/>
          </a:xfrm>
          <a:custGeom>
            <a:avLst/>
            <a:gdLst/>
            <a:ahLst/>
            <a:cxnLst/>
            <a:rect l="l" t="t" r="r" b="b"/>
            <a:pathLst>
              <a:path w="11425555" h="828039">
                <a:moveTo>
                  <a:pt x="11287506" y="0"/>
                </a:moveTo>
                <a:lnTo>
                  <a:pt x="137922" y="0"/>
                </a:lnTo>
                <a:lnTo>
                  <a:pt x="94327" y="7028"/>
                </a:lnTo>
                <a:lnTo>
                  <a:pt x="56466" y="26602"/>
                </a:lnTo>
                <a:lnTo>
                  <a:pt x="26610" y="56455"/>
                </a:lnTo>
                <a:lnTo>
                  <a:pt x="7031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31" y="733214"/>
                </a:lnTo>
                <a:lnTo>
                  <a:pt x="26610" y="771076"/>
                </a:lnTo>
                <a:lnTo>
                  <a:pt x="56466" y="800929"/>
                </a:lnTo>
                <a:lnTo>
                  <a:pt x="94327" y="820503"/>
                </a:lnTo>
                <a:lnTo>
                  <a:pt x="137922" y="827531"/>
                </a:lnTo>
                <a:lnTo>
                  <a:pt x="11287506" y="827531"/>
                </a:lnTo>
                <a:lnTo>
                  <a:pt x="11331110" y="820503"/>
                </a:lnTo>
                <a:lnTo>
                  <a:pt x="11368972" y="800929"/>
                </a:lnTo>
                <a:lnTo>
                  <a:pt x="11398825" y="771076"/>
                </a:lnTo>
                <a:lnTo>
                  <a:pt x="11418399" y="733214"/>
                </a:lnTo>
                <a:lnTo>
                  <a:pt x="11425428" y="689610"/>
                </a:lnTo>
                <a:lnTo>
                  <a:pt x="11425428" y="137922"/>
                </a:lnTo>
                <a:lnTo>
                  <a:pt x="11418399" y="94317"/>
                </a:lnTo>
                <a:lnTo>
                  <a:pt x="11398825" y="56455"/>
                </a:lnTo>
                <a:lnTo>
                  <a:pt x="11368972" y="26602"/>
                </a:lnTo>
                <a:lnTo>
                  <a:pt x="11331110" y="7028"/>
                </a:lnTo>
                <a:lnTo>
                  <a:pt x="11287506" y="0"/>
                </a:lnTo>
                <a:close/>
              </a:path>
            </a:pathLst>
          </a:custGeom>
          <a:solidFill>
            <a:srgbClr val="FF7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077" y="5625846"/>
            <a:ext cx="11425555" cy="828040"/>
          </a:xfrm>
          <a:custGeom>
            <a:avLst/>
            <a:gdLst/>
            <a:ahLst/>
            <a:cxnLst/>
            <a:rect l="l" t="t" r="r" b="b"/>
            <a:pathLst>
              <a:path w="11425555" h="828039">
                <a:moveTo>
                  <a:pt x="11287506" y="0"/>
                </a:moveTo>
                <a:lnTo>
                  <a:pt x="137922" y="0"/>
                </a:lnTo>
                <a:lnTo>
                  <a:pt x="94327" y="7031"/>
                </a:lnTo>
                <a:lnTo>
                  <a:pt x="56466" y="26610"/>
                </a:lnTo>
                <a:lnTo>
                  <a:pt x="26610" y="56466"/>
                </a:lnTo>
                <a:lnTo>
                  <a:pt x="7031" y="94327"/>
                </a:lnTo>
                <a:lnTo>
                  <a:pt x="0" y="137921"/>
                </a:lnTo>
                <a:lnTo>
                  <a:pt x="0" y="689609"/>
                </a:lnTo>
                <a:lnTo>
                  <a:pt x="7031" y="733204"/>
                </a:lnTo>
                <a:lnTo>
                  <a:pt x="26610" y="771065"/>
                </a:lnTo>
                <a:lnTo>
                  <a:pt x="56466" y="800921"/>
                </a:lnTo>
                <a:lnTo>
                  <a:pt x="94327" y="820500"/>
                </a:lnTo>
                <a:lnTo>
                  <a:pt x="137922" y="827531"/>
                </a:lnTo>
                <a:lnTo>
                  <a:pt x="11287506" y="827531"/>
                </a:lnTo>
                <a:lnTo>
                  <a:pt x="11331110" y="820500"/>
                </a:lnTo>
                <a:lnTo>
                  <a:pt x="11368972" y="800921"/>
                </a:lnTo>
                <a:lnTo>
                  <a:pt x="11398825" y="771065"/>
                </a:lnTo>
                <a:lnTo>
                  <a:pt x="11418399" y="733204"/>
                </a:lnTo>
                <a:lnTo>
                  <a:pt x="11425428" y="689609"/>
                </a:lnTo>
                <a:lnTo>
                  <a:pt x="11425428" y="137921"/>
                </a:lnTo>
                <a:lnTo>
                  <a:pt x="11418399" y="94327"/>
                </a:lnTo>
                <a:lnTo>
                  <a:pt x="11398825" y="56466"/>
                </a:lnTo>
                <a:lnTo>
                  <a:pt x="11368972" y="26610"/>
                </a:lnTo>
                <a:lnTo>
                  <a:pt x="11331110" y="7031"/>
                </a:lnTo>
                <a:lnTo>
                  <a:pt x="1128750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1316" y="840994"/>
            <a:ext cx="11003915" cy="548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L’employeur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l’entreprise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utilisatrice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doit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accorder</a:t>
            </a: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salarié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délai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raisonnable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pour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prononcer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proposition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CDI</a:t>
            </a:r>
            <a:endParaRPr sz="2100">
              <a:latin typeface="Calibri"/>
              <a:cs typeface="Calibri"/>
            </a:endParaRPr>
          </a:p>
          <a:p>
            <a:pPr marL="426720" indent="-172720">
              <a:lnSpc>
                <a:spcPts val="2185"/>
              </a:lnSpc>
              <a:spcBef>
                <a:spcPts val="1000"/>
              </a:spcBef>
              <a:buChar char="•"/>
              <a:tabLst>
                <a:tab pos="427355" algn="l"/>
              </a:tabLst>
            </a:pP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proposition</a:t>
            </a:r>
            <a:r>
              <a:rPr sz="19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doit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indiquer</a:t>
            </a:r>
            <a:r>
              <a:rPr sz="19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délai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réflexion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accordé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au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salarié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préciser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que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son absence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  <a:p>
            <a:pPr marL="426720">
              <a:lnSpc>
                <a:spcPts val="2185"/>
              </a:lnSpc>
            </a:pP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réponse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vaudra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refus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proposition</a:t>
            </a:r>
            <a:r>
              <a:rPr sz="19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endParaRPr sz="1900">
              <a:latin typeface="Calibri"/>
              <a:cs typeface="Calibri"/>
            </a:endParaRPr>
          </a:p>
          <a:p>
            <a:pPr marL="426720" indent="-172720">
              <a:lnSpc>
                <a:spcPct val="100000"/>
              </a:lnSpc>
              <a:spcBef>
                <a:spcPts val="280"/>
              </a:spcBef>
              <a:buChar char="•"/>
              <a:tabLst>
                <a:tab pos="427355" algn="l"/>
              </a:tabLst>
            </a:pP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 décret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ne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donne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précision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sur la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ce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délai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  <a:spcBef>
                <a:spcPts val="1385"/>
              </a:spcBef>
            </a:pP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L’employeur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doit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informer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France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Pôle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emploi)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du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refus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salarié,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délai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mois,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voie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dématérialisée</a:t>
            </a:r>
            <a:endParaRPr sz="2100">
              <a:latin typeface="Calibri"/>
              <a:cs typeface="Calibri"/>
            </a:endParaRPr>
          </a:p>
          <a:p>
            <a:pPr marL="426720" indent="-172720">
              <a:lnSpc>
                <a:spcPct val="100000"/>
              </a:lnSpc>
              <a:spcBef>
                <a:spcPts val="1005"/>
              </a:spcBef>
              <a:buChar char="•"/>
              <a:tabLst>
                <a:tab pos="427355" algn="l"/>
              </a:tabLst>
            </a:pP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justifiant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caractère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similaire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900" spc="-20" dirty="0">
                <a:solidFill>
                  <a:srgbClr val="492F41"/>
                </a:solidFill>
                <a:latin typeface="Calibri"/>
                <a:cs typeface="Calibri"/>
              </a:rPr>
              <a:t>l’emploi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proposé</a:t>
            </a:r>
            <a:endParaRPr sz="1900">
              <a:latin typeface="Calibri"/>
              <a:cs typeface="Calibri"/>
            </a:endParaRPr>
          </a:p>
          <a:p>
            <a:pPr marL="426720" indent="-172720">
              <a:lnSpc>
                <a:spcPct val="100000"/>
              </a:lnSpc>
              <a:spcBef>
                <a:spcPts val="275"/>
              </a:spcBef>
              <a:buChar char="•"/>
              <a:tabLst>
                <a:tab pos="427355" algn="l"/>
              </a:tabLst>
            </a:pP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indiquant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délai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laissé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prononcer</a:t>
            </a:r>
            <a:r>
              <a:rPr sz="19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proposition</a:t>
            </a:r>
            <a:r>
              <a:rPr sz="19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CDI</a:t>
            </a:r>
            <a:endParaRPr sz="1900">
              <a:latin typeface="Calibri"/>
              <a:cs typeface="Calibri"/>
            </a:endParaRPr>
          </a:p>
          <a:p>
            <a:pPr marL="426720" marR="5080" indent="-172720">
              <a:lnSpc>
                <a:spcPts val="2090"/>
              </a:lnSpc>
              <a:spcBef>
                <a:spcPts val="505"/>
              </a:spcBef>
              <a:buChar char="•"/>
              <a:tabLst>
                <a:tab pos="427355" algn="l"/>
              </a:tabLst>
            </a:pP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indiquant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date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refus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exprès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salarié,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cas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d'absence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réponse,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date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d'expiration</a:t>
            </a:r>
            <a:r>
              <a:rPr sz="19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délai </a:t>
            </a:r>
            <a:r>
              <a:rPr sz="1900" spc="-4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terme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duquel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refus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 est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réputé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acquis</a:t>
            </a:r>
            <a:endParaRPr sz="1900">
              <a:latin typeface="Calibri"/>
              <a:cs typeface="Calibri"/>
            </a:endParaRPr>
          </a:p>
          <a:p>
            <a:pPr marL="426720" indent="-172720">
              <a:lnSpc>
                <a:spcPts val="2185"/>
              </a:lnSpc>
              <a:spcBef>
                <a:spcPts val="225"/>
              </a:spcBef>
              <a:buChar char="•"/>
              <a:tabLst>
                <a:tab pos="427355" algn="l"/>
              </a:tabLst>
            </a:pPr>
            <a:r>
              <a:rPr sz="1900" spc="-20" dirty="0">
                <a:solidFill>
                  <a:srgbClr val="492F41"/>
                </a:solidFill>
                <a:latin typeface="Calibri"/>
                <a:cs typeface="Calibri"/>
              </a:rPr>
              <a:t>L’information</a:t>
            </a:r>
            <a:r>
              <a:rPr sz="19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se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fait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voie</a:t>
            </a:r>
            <a:r>
              <a:rPr sz="19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dématérialisée,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sur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plateforme</a:t>
            </a:r>
            <a:r>
              <a:rPr sz="19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dédiée,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 accessible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9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partir</a:t>
            </a:r>
            <a:r>
              <a:rPr sz="19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9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92F41"/>
                </a:solidFill>
                <a:latin typeface="Calibri"/>
                <a:cs typeface="Calibri"/>
              </a:rPr>
              <a:t>site</a:t>
            </a:r>
            <a:r>
              <a:rPr sz="19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92F41"/>
                </a:solidFill>
                <a:latin typeface="Calibri"/>
                <a:cs typeface="Calibri"/>
              </a:rPr>
              <a:t>France</a:t>
            </a:r>
            <a:endParaRPr sz="1900">
              <a:latin typeface="Calibri"/>
              <a:cs typeface="Calibri"/>
            </a:endParaRPr>
          </a:p>
          <a:p>
            <a:pPr marL="426720">
              <a:lnSpc>
                <a:spcPts val="2185"/>
              </a:lnSpc>
            </a:pPr>
            <a:r>
              <a:rPr sz="1900" spc="-20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endParaRPr sz="1900">
              <a:latin typeface="Calibri"/>
              <a:cs typeface="Calibri"/>
            </a:endParaRPr>
          </a:p>
          <a:p>
            <a:pPr marL="426720">
              <a:lnSpc>
                <a:spcPct val="100000"/>
              </a:lnSpc>
              <a:spcBef>
                <a:spcPts val="280"/>
              </a:spcBef>
            </a:pPr>
            <a:r>
              <a:rPr sz="19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www.demarches-simplifiees.fr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  <a:spcBef>
                <a:spcPts val="1505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France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informe</a:t>
            </a: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salarié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des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reçues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l’employeur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conséquences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</a:pP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refus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l'ouverture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de ses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droits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à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l'allocation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chômage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3976878" cy="64084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5" dirty="0"/>
              <a:t>Refus</a:t>
            </a:r>
            <a:r>
              <a:rPr spc="-5" dirty="0"/>
              <a:t> </a:t>
            </a:r>
            <a:r>
              <a:rPr spc="-15" dirty="0"/>
              <a:t>d’un</a:t>
            </a:r>
            <a:r>
              <a:rPr spc="-20" dirty="0"/>
              <a:t> </a:t>
            </a:r>
            <a:r>
              <a:rPr spc="-5" dirty="0"/>
              <a:t>CDI</a:t>
            </a:r>
            <a:r>
              <a:rPr spc="-10" dirty="0"/>
              <a:t> après</a:t>
            </a:r>
            <a:r>
              <a:rPr spc="-15" dirty="0"/>
              <a:t> </a:t>
            </a:r>
            <a:r>
              <a:rPr dirty="0"/>
              <a:t>un</a:t>
            </a:r>
            <a:r>
              <a:rPr spc="-10" dirty="0"/>
              <a:t> </a:t>
            </a:r>
            <a:r>
              <a:rPr spc="-5" dirty="0"/>
              <a:t>CDD	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220667" y="5283392"/>
            <a:ext cx="447040" cy="359410"/>
            <a:chOff x="4220667" y="5283392"/>
            <a:chExt cx="447040" cy="3594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0667" y="5283392"/>
              <a:ext cx="179317" cy="179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86556" y="5349873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r>
              <a:rPr dirty="0"/>
              <a:t>/61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066CF06-14BF-1918-4DA7-A4217E3761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0086"/>
            <a:ext cx="2713607" cy="62227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3977004" cy="6265545"/>
            <a:chOff x="434340" y="44196"/>
            <a:chExt cx="3977004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3976878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spc="-15" dirty="0"/>
              <a:t>Refus</a:t>
            </a:r>
            <a:r>
              <a:rPr spc="-5" dirty="0"/>
              <a:t> </a:t>
            </a:r>
            <a:r>
              <a:rPr spc="-15" dirty="0"/>
              <a:t>d’un</a:t>
            </a:r>
            <a:r>
              <a:rPr spc="-20" dirty="0"/>
              <a:t> </a:t>
            </a:r>
            <a:r>
              <a:rPr spc="-5" dirty="0"/>
              <a:t>CDI</a:t>
            </a:r>
            <a:r>
              <a:rPr spc="-10" dirty="0"/>
              <a:t> après</a:t>
            </a:r>
            <a:r>
              <a:rPr spc="-20" dirty="0"/>
              <a:t> </a:t>
            </a:r>
            <a:r>
              <a:rPr dirty="0"/>
              <a:t>un</a:t>
            </a:r>
            <a:r>
              <a:rPr spc="-10" dirty="0"/>
              <a:t> </a:t>
            </a:r>
            <a:r>
              <a:rPr spc="-5" dirty="0"/>
              <a:t>CDD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77087" y="974344"/>
          <a:ext cx="10440670" cy="5496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transmettre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l’entreprise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utilisatrice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France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travail,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 délai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d’un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mois,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salarié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proposition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CDI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après</a:t>
                      </a:r>
                      <a:r>
                        <a:rPr sz="1800" b="1" spc="-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CDD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CDI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après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b="1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contrat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mission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d’intérim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Descriptif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l'emploi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proposé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Descriptif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l'emploi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proposé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377825" marR="70358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permettant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justifier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quelle </a:t>
                      </a:r>
                      <a:r>
                        <a:rPr sz="1800" spc="-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mesure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-l'emploi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proposé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identique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similaire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celui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occupé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sous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CDD,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marR="94170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-la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proposée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est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moins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équivalente,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-la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durée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proposée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équivalente,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-la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classification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l'emploi</a:t>
                      </a:r>
                      <a:r>
                        <a:rPr sz="18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identique,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lieu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identique.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70294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permettant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justifier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quelle </a:t>
                      </a:r>
                      <a:r>
                        <a:rPr sz="1800" spc="-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mesure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-l'emploi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proposé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identique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similaire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celui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mission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effectuée,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-le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lieu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identique.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256540" indent="-165735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Délai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laissé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salarié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répondre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66370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Délai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laissé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salarié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répondre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38">
                <a:tc>
                  <a:txBody>
                    <a:bodyPr/>
                    <a:lstStyle/>
                    <a:p>
                      <a:pPr marL="91440" marR="1104900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(en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tacite,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date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d’expiration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délai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réflexion)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265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(en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refus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tacite,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date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d’expiration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délai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réflexion)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DAF0352-BF86-5953-8A1B-032C4C65B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7628890" cy="6269990"/>
            <a:chOff x="338327" y="44196"/>
            <a:chExt cx="7628890" cy="626999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7628382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4936" y="104343"/>
            <a:ext cx="11536680" cy="145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219055" algn="l"/>
              </a:tabLst>
            </a:pPr>
            <a:r>
              <a:rPr sz="2400" b="1" u="sng" spc="-5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Déduction </a:t>
            </a:r>
            <a:r>
              <a:rPr sz="2400" b="1" u="sng" spc="-15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forfaitaire</a:t>
            </a:r>
            <a:r>
              <a:rPr sz="2400" b="1" u="sng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5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spécifique</a:t>
            </a:r>
            <a:r>
              <a:rPr sz="2400" b="1" u="sng" spc="5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pour</a:t>
            </a:r>
            <a:r>
              <a:rPr sz="2400" b="1" u="sng" spc="-10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5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frais</a:t>
            </a:r>
            <a:r>
              <a:rPr sz="2400" b="1" u="sng" spc="10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FF5858"/>
                </a:solidFill>
                <a:uFill>
                  <a:solidFill>
                    <a:srgbClr val="5F2950"/>
                  </a:solidFill>
                </a:uFill>
                <a:latin typeface="Calibri"/>
                <a:cs typeface="Calibri"/>
              </a:rPr>
              <a:t>professionnels	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 dirty="0">
              <a:latin typeface="Calibri"/>
              <a:cs typeface="Calibri"/>
            </a:endParaRPr>
          </a:p>
          <a:p>
            <a:pPr marL="572770" indent="-343535">
              <a:lnSpc>
                <a:spcPct val="100000"/>
              </a:lnSpc>
              <a:buClr>
                <a:srgbClr val="FF5858"/>
              </a:buClr>
              <a:buSzPct val="130000"/>
              <a:buFont typeface="Wingdings"/>
              <a:buChar char=""/>
              <a:tabLst>
                <a:tab pos="572770" algn="l"/>
                <a:tab pos="573405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2000" b="1" spc="5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2000" b="1" spc="5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000" b="1" spc="5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950" b="1" spc="15" baseline="25641" dirty="0">
                <a:solidFill>
                  <a:srgbClr val="492F41"/>
                </a:solidFill>
                <a:latin typeface="Calibri"/>
                <a:cs typeface="Calibri"/>
              </a:rPr>
              <a:t>er </a:t>
            </a:r>
            <a:r>
              <a:rPr sz="1950" b="1" spc="127" baseline="2564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2000" b="1" spc="5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2024,</a:t>
            </a:r>
            <a:r>
              <a:rPr sz="2000" b="1" spc="5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nouveaux</a:t>
            </a:r>
            <a:r>
              <a:rPr sz="2000" b="1" spc="5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secteurs</a:t>
            </a:r>
            <a:r>
              <a:rPr sz="2000" b="1" spc="5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bénéficient</a:t>
            </a:r>
            <a:r>
              <a:rPr sz="2000" b="1" spc="5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d’une</a:t>
            </a:r>
            <a:r>
              <a:rPr sz="2000" b="1" spc="5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sortie</a:t>
            </a:r>
            <a:r>
              <a:rPr sz="2000" b="1" spc="5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progressive</a:t>
            </a:r>
            <a:r>
              <a:rPr sz="2000" b="1" spc="5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2000" b="1" spc="5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endParaRPr sz="2000" dirty="0">
              <a:latin typeface="Calibri"/>
              <a:cs typeface="Calibri"/>
            </a:endParaRPr>
          </a:p>
          <a:p>
            <a:pPr marL="572770">
              <a:lnSpc>
                <a:spcPct val="100000"/>
              </a:lnSpc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déduction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forfaitaire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spécifique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frais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professionnels.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0" y="2494026"/>
            <a:ext cx="3168650" cy="3168650"/>
          </a:xfrm>
          <a:custGeom>
            <a:avLst/>
            <a:gdLst/>
            <a:ahLst/>
            <a:cxnLst/>
            <a:rect l="l" t="t" r="r" b="b"/>
            <a:pathLst>
              <a:path w="3168650" h="3168650">
                <a:moveTo>
                  <a:pt x="1584198" y="0"/>
                </a:moveTo>
                <a:lnTo>
                  <a:pt x="1535766" y="726"/>
                </a:lnTo>
                <a:lnTo>
                  <a:pt x="1487695" y="2891"/>
                </a:lnTo>
                <a:lnTo>
                  <a:pt x="1440007" y="6474"/>
                </a:lnTo>
                <a:lnTo>
                  <a:pt x="1392722" y="11454"/>
                </a:lnTo>
                <a:lnTo>
                  <a:pt x="1345860" y="17811"/>
                </a:lnTo>
                <a:lnTo>
                  <a:pt x="1299443" y="25524"/>
                </a:lnTo>
                <a:lnTo>
                  <a:pt x="1253490" y="34572"/>
                </a:lnTo>
                <a:lnTo>
                  <a:pt x="1208024" y="44934"/>
                </a:lnTo>
                <a:lnTo>
                  <a:pt x="1163064" y="56590"/>
                </a:lnTo>
                <a:lnTo>
                  <a:pt x="1118631" y="69519"/>
                </a:lnTo>
                <a:lnTo>
                  <a:pt x="1074746" y="83701"/>
                </a:lnTo>
                <a:lnTo>
                  <a:pt x="1031430" y="99114"/>
                </a:lnTo>
                <a:lnTo>
                  <a:pt x="988703" y="115738"/>
                </a:lnTo>
                <a:lnTo>
                  <a:pt x="946586" y="133552"/>
                </a:lnTo>
                <a:lnTo>
                  <a:pt x="905100" y="152535"/>
                </a:lnTo>
                <a:lnTo>
                  <a:pt x="864265" y="172667"/>
                </a:lnTo>
                <a:lnTo>
                  <a:pt x="824103" y="193927"/>
                </a:lnTo>
                <a:lnTo>
                  <a:pt x="784634" y="216295"/>
                </a:lnTo>
                <a:lnTo>
                  <a:pt x="745878" y="239749"/>
                </a:lnTo>
                <a:lnTo>
                  <a:pt x="707857" y="264268"/>
                </a:lnTo>
                <a:lnTo>
                  <a:pt x="670590" y="289833"/>
                </a:lnTo>
                <a:lnTo>
                  <a:pt x="634100" y="316422"/>
                </a:lnTo>
                <a:lnTo>
                  <a:pt x="598406" y="344015"/>
                </a:lnTo>
                <a:lnTo>
                  <a:pt x="563529" y="372591"/>
                </a:lnTo>
                <a:lnTo>
                  <a:pt x="529491" y="402130"/>
                </a:lnTo>
                <a:lnTo>
                  <a:pt x="496311" y="432609"/>
                </a:lnTo>
                <a:lnTo>
                  <a:pt x="464010" y="464010"/>
                </a:lnTo>
                <a:lnTo>
                  <a:pt x="432609" y="496311"/>
                </a:lnTo>
                <a:lnTo>
                  <a:pt x="402130" y="529491"/>
                </a:lnTo>
                <a:lnTo>
                  <a:pt x="372591" y="563529"/>
                </a:lnTo>
                <a:lnTo>
                  <a:pt x="344015" y="598406"/>
                </a:lnTo>
                <a:lnTo>
                  <a:pt x="316422" y="634100"/>
                </a:lnTo>
                <a:lnTo>
                  <a:pt x="289833" y="670590"/>
                </a:lnTo>
                <a:lnTo>
                  <a:pt x="264268" y="707857"/>
                </a:lnTo>
                <a:lnTo>
                  <a:pt x="239749" y="745878"/>
                </a:lnTo>
                <a:lnTo>
                  <a:pt x="216295" y="784634"/>
                </a:lnTo>
                <a:lnTo>
                  <a:pt x="193927" y="824103"/>
                </a:lnTo>
                <a:lnTo>
                  <a:pt x="172667" y="864265"/>
                </a:lnTo>
                <a:lnTo>
                  <a:pt x="152535" y="905100"/>
                </a:lnTo>
                <a:lnTo>
                  <a:pt x="133552" y="946586"/>
                </a:lnTo>
                <a:lnTo>
                  <a:pt x="115738" y="988703"/>
                </a:lnTo>
                <a:lnTo>
                  <a:pt x="99114" y="1031430"/>
                </a:lnTo>
                <a:lnTo>
                  <a:pt x="83701" y="1074746"/>
                </a:lnTo>
                <a:lnTo>
                  <a:pt x="69519" y="1118631"/>
                </a:lnTo>
                <a:lnTo>
                  <a:pt x="56590" y="1163064"/>
                </a:lnTo>
                <a:lnTo>
                  <a:pt x="44934" y="1208024"/>
                </a:lnTo>
                <a:lnTo>
                  <a:pt x="34572" y="1253490"/>
                </a:lnTo>
                <a:lnTo>
                  <a:pt x="25524" y="1299443"/>
                </a:lnTo>
                <a:lnTo>
                  <a:pt x="17811" y="1345860"/>
                </a:lnTo>
                <a:lnTo>
                  <a:pt x="11454" y="1392722"/>
                </a:lnTo>
                <a:lnTo>
                  <a:pt x="6474" y="1440007"/>
                </a:lnTo>
                <a:lnTo>
                  <a:pt x="2891" y="1487695"/>
                </a:lnTo>
                <a:lnTo>
                  <a:pt x="726" y="1535766"/>
                </a:lnTo>
                <a:lnTo>
                  <a:pt x="0" y="1584198"/>
                </a:lnTo>
                <a:lnTo>
                  <a:pt x="726" y="1632629"/>
                </a:lnTo>
                <a:lnTo>
                  <a:pt x="2891" y="1680700"/>
                </a:lnTo>
                <a:lnTo>
                  <a:pt x="6474" y="1728388"/>
                </a:lnTo>
                <a:lnTo>
                  <a:pt x="11454" y="1775673"/>
                </a:lnTo>
                <a:lnTo>
                  <a:pt x="17811" y="1822535"/>
                </a:lnTo>
                <a:lnTo>
                  <a:pt x="25524" y="1868952"/>
                </a:lnTo>
                <a:lnTo>
                  <a:pt x="34572" y="1914905"/>
                </a:lnTo>
                <a:lnTo>
                  <a:pt x="44934" y="1960371"/>
                </a:lnTo>
                <a:lnTo>
                  <a:pt x="56590" y="2005331"/>
                </a:lnTo>
                <a:lnTo>
                  <a:pt x="69519" y="2049764"/>
                </a:lnTo>
                <a:lnTo>
                  <a:pt x="83701" y="2093649"/>
                </a:lnTo>
                <a:lnTo>
                  <a:pt x="99114" y="2136965"/>
                </a:lnTo>
                <a:lnTo>
                  <a:pt x="115738" y="2179692"/>
                </a:lnTo>
                <a:lnTo>
                  <a:pt x="133552" y="2221809"/>
                </a:lnTo>
                <a:lnTo>
                  <a:pt x="152535" y="2263295"/>
                </a:lnTo>
                <a:lnTo>
                  <a:pt x="172667" y="2304130"/>
                </a:lnTo>
                <a:lnTo>
                  <a:pt x="193927" y="2344292"/>
                </a:lnTo>
                <a:lnTo>
                  <a:pt x="216295" y="2383761"/>
                </a:lnTo>
                <a:lnTo>
                  <a:pt x="239749" y="2422517"/>
                </a:lnTo>
                <a:lnTo>
                  <a:pt x="264268" y="2460538"/>
                </a:lnTo>
                <a:lnTo>
                  <a:pt x="289833" y="2497805"/>
                </a:lnTo>
                <a:lnTo>
                  <a:pt x="316422" y="2534295"/>
                </a:lnTo>
                <a:lnTo>
                  <a:pt x="344015" y="2569989"/>
                </a:lnTo>
                <a:lnTo>
                  <a:pt x="372591" y="2604866"/>
                </a:lnTo>
                <a:lnTo>
                  <a:pt x="402130" y="2638904"/>
                </a:lnTo>
                <a:lnTo>
                  <a:pt x="432609" y="2672084"/>
                </a:lnTo>
                <a:lnTo>
                  <a:pt x="464010" y="2704385"/>
                </a:lnTo>
                <a:lnTo>
                  <a:pt x="496311" y="2735786"/>
                </a:lnTo>
                <a:lnTo>
                  <a:pt x="529491" y="2766265"/>
                </a:lnTo>
                <a:lnTo>
                  <a:pt x="563529" y="2795804"/>
                </a:lnTo>
                <a:lnTo>
                  <a:pt x="598406" y="2824380"/>
                </a:lnTo>
                <a:lnTo>
                  <a:pt x="634100" y="2851973"/>
                </a:lnTo>
                <a:lnTo>
                  <a:pt x="670590" y="2878562"/>
                </a:lnTo>
                <a:lnTo>
                  <a:pt x="707857" y="2904127"/>
                </a:lnTo>
                <a:lnTo>
                  <a:pt x="745878" y="2928646"/>
                </a:lnTo>
                <a:lnTo>
                  <a:pt x="784634" y="2952100"/>
                </a:lnTo>
                <a:lnTo>
                  <a:pt x="824103" y="2974468"/>
                </a:lnTo>
                <a:lnTo>
                  <a:pt x="864265" y="2995728"/>
                </a:lnTo>
                <a:lnTo>
                  <a:pt x="905100" y="3015860"/>
                </a:lnTo>
                <a:lnTo>
                  <a:pt x="946586" y="3034843"/>
                </a:lnTo>
                <a:lnTo>
                  <a:pt x="988703" y="3052657"/>
                </a:lnTo>
                <a:lnTo>
                  <a:pt x="1031430" y="3069281"/>
                </a:lnTo>
                <a:lnTo>
                  <a:pt x="1074746" y="3084694"/>
                </a:lnTo>
                <a:lnTo>
                  <a:pt x="1118631" y="3098876"/>
                </a:lnTo>
                <a:lnTo>
                  <a:pt x="1163064" y="3111805"/>
                </a:lnTo>
                <a:lnTo>
                  <a:pt x="1208024" y="3123461"/>
                </a:lnTo>
                <a:lnTo>
                  <a:pt x="1253490" y="3133823"/>
                </a:lnTo>
                <a:lnTo>
                  <a:pt x="1299443" y="3142871"/>
                </a:lnTo>
                <a:lnTo>
                  <a:pt x="1345860" y="3150584"/>
                </a:lnTo>
                <a:lnTo>
                  <a:pt x="1392722" y="3156941"/>
                </a:lnTo>
                <a:lnTo>
                  <a:pt x="1440007" y="3161921"/>
                </a:lnTo>
                <a:lnTo>
                  <a:pt x="1487695" y="3165504"/>
                </a:lnTo>
                <a:lnTo>
                  <a:pt x="1535766" y="3167669"/>
                </a:lnTo>
                <a:lnTo>
                  <a:pt x="1584198" y="3168396"/>
                </a:lnTo>
                <a:lnTo>
                  <a:pt x="1632629" y="3167669"/>
                </a:lnTo>
                <a:lnTo>
                  <a:pt x="1680700" y="3165504"/>
                </a:lnTo>
                <a:lnTo>
                  <a:pt x="1728388" y="3161921"/>
                </a:lnTo>
                <a:lnTo>
                  <a:pt x="1775673" y="3156941"/>
                </a:lnTo>
                <a:lnTo>
                  <a:pt x="1822535" y="3150584"/>
                </a:lnTo>
                <a:lnTo>
                  <a:pt x="1868952" y="3142871"/>
                </a:lnTo>
                <a:lnTo>
                  <a:pt x="1914905" y="3133823"/>
                </a:lnTo>
                <a:lnTo>
                  <a:pt x="1960371" y="3123461"/>
                </a:lnTo>
                <a:lnTo>
                  <a:pt x="2005331" y="3111805"/>
                </a:lnTo>
                <a:lnTo>
                  <a:pt x="2049764" y="3098876"/>
                </a:lnTo>
                <a:lnTo>
                  <a:pt x="2093649" y="3084694"/>
                </a:lnTo>
                <a:lnTo>
                  <a:pt x="2136965" y="3069281"/>
                </a:lnTo>
                <a:lnTo>
                  <a:pt x="2179692" y="3052657"/>
                </a:lnTo>
                <a:lnTo>
                  <a:pt x="2221809" y="3034843"/>
                </a:lnTo>
                <a:lnTo>
                  <a:pt x="2263295" y="3015860"/>
                </a:lnTo>
                <a:lnTo>
                  <a:pt x="2304130" y="2995728"/>
                </a:lnTo>
                <a:lnTo>
                  <a:pt x="2344292" y="2974468"/>
                </a:lnTo>
                <a:lnTo>
                  <a:pt x="2383761" y="2952100"/>
                </a:lnTo>
                <a:lnTo>
                  <a:pt x="2422517" y="2928646"/>
                </a:lnTo>
                <a:lnTo>
                  <a:pt x="2460538" y="2904127"/>
                </a:lnTo>
                <a:lnTo>
                  <a:pt x="2497805" y="2878562"/>
                </a:lnTo>
                <a:lnTo>
                  <a:pt x="2534295" y="2851973"/>
                </a:lnTo>
                <a:lnTo>
                  <a:pt x="2569989" y="2824380"/>
                </a:lnTo>
                <a:lnTo>
                  <a:pt x="2604866" y="2795804"/>
                </a:lnTo>
                <a:lnTo>
                  <a:pt x="2638904" y="2766265"/>
                </a:lnTo>
                <a:lnTo>
                  <a:pt x="2672084" y="2735786"/>
                </a:lnTo>
                <a:lnTo>
                  <a:pt x="2704385" y="2704385"/>
                </a:lnTo>
                <a:lnTo>
                  <a:pt x="2735786" y="2672084"/>
                </a:lnTo>
                <a:lnTo>
                  <a:pt x="2766265" y="2638904"/>
                </a:lnTo>
                <a:lnTo>
                  <a:pt x="2795804" y="2604866"/>
                </a:lnTo>
                <a:lnTo>
                  <a:pt x="2824380" y="2569989"/>
                </a:lnTo>
                <a:lnTo>
                  <a:pt x="2851973" y="2534295"/>
                </a:lnTo>
                <a:lnTo>
                  <a:pt x="2878562" y="2497805"/>
                </a:lnTo>
                <a:lnTo>
                  <a:pt x="2904127" y="2460538"/>
                </a:lnTo>
                <a:lnTo>
                  <a:pt x="2928646" y="2422517"/>
                </a:lnTo>
                <a:lnTo>
                  <a:pt x="2952100" y="2383761"/>
                </a:lnTo>
                <a:lnTo>
                  <a:pt x="2974468" y="2344292"/>
                </a:lnTo>
                <a:lnTo>
                  <a:pt x="2995728" y="2304130"/>
                </a:lnTo>
                <a:lnTo>
                  <a:pt x="3015860" y="2263295"/>
                </a:lnTo>
                <a:lnTo>
                  <a:pt x="3034843" y="2221809"/>
                </a:lnTo>
                <a:lnTo>
                  <a:pt x="3052657" y="2179692"/>
                </a:lnTo>
                <a:lnTo>
                  <a:pt x="3069281" y="2136965"/>
                </a:lnTo>
                <a:lnTo>
                  <a:pt x="3084694" y="2093649"/>
                </a:lnTo>
                <a:lnTo>
                  <a:pt x="3098876" y="2049764"/>
                </a:lnTo>
                <a:lnTo>
                  <a:pt x="3111805" y="2005331"/>
                </a:lnTo>
                <a:lnTo>
                  <a:pt x="3123461" y="1960371"/>
                </a:lnTo>
                <a:lnTo>
                  <a:pt x="3133823" y="1914905"/>
                </a:lnTo>
                <a:lnTo>
                  <a:pt x="3142871" y="1868952"/>
                </a:lnTo>
                <a:lnTo>
                  <a:pt x="3150584" y="1822535"/>
                </a:lnTo>
                <a:lnTo>
                  <a:pt x="3156941" y="1775673"/>
                </a:lnTo>
                <a:lnTo>
                  <a:pt x="3161921" y="1728388"/>
                </a:lnTo>
                <a:lnTo>
                  <a:pt x="3165504" y="1680700"/>
                </a:lnTo>
                <a:lnTo>
                  <a:pt x="3167669" y="1632629"/>
                </a:lnTo>
                <a:lnTo>
                  <a:pt x="3168396" y="1584198"/>
                </a:lnTo>
                <a:lnTo>
                  <a:pt x="3167669" y="1535766"/>
                </a:lnTo>
                <a:lnTo>
                  <a:pt x="3165504" y="1487695"/>
                </a:lnTo>
                <a:lnTo>
                  <a:pt x="3161921" y="1440007"/>
                </a:lnTo>
                <a:lnTo>
                  <a:pt x="3156941" y="1392722"/>
                </a:lnTo>
                <a:lnTo>
                  <a:pt x="3150584" y="1345860"/>
                </a:lnTo>
                <a:lnTo>
                  <a:pt x="3142871" y="1299443"/>
                </a:lnTo>
                <a:lnTo>
                  <a:pt x="3133823" y="1253490"/>
                </a:lnTo>
                <a:lnTo>
                  <a:pt x="3123461" y="1208024"/>
                </a:lnTo>
                <a:lnTo>
                  <a:pt x="3111805" y="1163064"/>
                </a:lnTo>
                <a:lnTo>
                  <a:pt x="3098876" y="1118631"/>
                </a:lnTo>
                <a:lnTo>
                  <a:pt x="3084694" y="1074746"/>
                </a:lnTo>
                <a:lnTo>
                  <a:pt x="3069281" y="1031430"/>
                </a:lnTo>
                <a:lnTo>
                  <a:pt x="3052657" y="988703"/>
                </a:lnTo>
                <a:lnTo>
                  <a:pt x="3034843" y="946586"/>
                </a:lnTo>
                <a:lnTo>
                  <a:pt x="3015860" y="905100"/>
                </a:lnTo>
                <a:lnTo>
                  <a:pt x="2995728" y="864265"/>
                </a:lnTo>
                <a:lnTo>
                  <a:pt x="2974468" y="824103"/>
                </a:lnTo>
                <a:lnTo>
                  <a:pt x="2952100" y="784634"/>
                </a:lnTo>
                <a:lnTo>
                  <a:pt x="2928646" y="745878"/>
                </a:lnTo>
                <a:lnTo>
                  <a:pt x="2904127" y="707857"/>
                </a:lnTo>
                <a:lnTo>
                  <a:pt x="2878562" y="670590"/>
                </a:lnTo>
                <a:lnTo>
                  <a:pt x="2851973" y="634100"/>
                </a:lnTo>
                <a:lnTo>
                  <a:pt x="2824380" y="598406"/>
                </a:lnTo>
                <a:lnTo>
                  <a:pt x="2795804" y="563529"/>
                </a:lnTo>
                <a:lnTo>
                  <a:pt x="2766265" y="529491"/>
                </a:lnTo>
                <a:lnTo>
                  <a:pt x="2735786" y="496311"/>
                </a:lnTo>
                <a:lnTo>
                  <a:pt x="2704385" y="464010"/>
                </a:lnTo>
                <a:lnTo>
                  <a:pt x="2672084" y="432609"/>
                </a:lnTo>
                <a:lnTo>
                  <a:pt x="2638904" y="402130"/>
                </a:lnTo>
                <a:lnTo>
                  <a:pt x="2604866" y="372591"/>
                </a:lnTo>
                <a:lnTo>
                  <a:pt x="2569989" y="344015"/>
                </a:lnTo>
                <a:lnTo>
                  <a:pt x="2534295" y="316422"/>
                </a:lnTo>
                <a:lnTo>
                  <a:pt x="2497805" y="289833"/>
                </a:lnTo>
                <a:lnTo>
                  <a:pt x="2460538" y="264268"/>
                </a:lnTo>
                <a:lnTo>
                  <a:pt x="2422517" y="239749"/>
                </a:lnTo>
                <a:lnTo>
                  <a:pt x="2383761" y="216295"/>
                </a:lnTo>
                <a:lnTo>
                  <a:pt x="2344292" y="193927"/>
                </a:lnTo>
                <a:lnTo>
                  <a:pt x="2304130" y="172667"/>
                </a:lnTo>
                <a:lnTo>
                  <a:pt x="2263295" y="152535"/>
                </a:lnTo>
                <a:lnTo>
                  <a:pt x="2221809" y="133552"/>
                </a:lnTo>
                <a:lnTo>
                  <a:pt x="2179692" y="115738"/>
                </a:lnTo>
                <a:lnTo>
                  <a:pt x="2136965" y="99114"/>
                </a:lnTo>
                <a:lnTo>
                  <a:pt x="2093649" y="83701"/>
                </a:lnTo>
                <a:lnTo>
                  <a:pt x="2049764" y="69519"/>
                </a:lnTo>
                <a:lnTo>
                  <a:pt x="2005331" y="56590"/>
                </a:lnTo>
                <a:lnTo>
                  <a:pt x="1960371" y="44934"/>
                </a:lnTo>
                <a:lnTo>
                  <a:pt x="1914905" y="34572"/>
                </a:lnTo>
                <a:lnTo>
                  <a:pt x="1868952" y="25524"/>
                </a:lnTo>
                <a:lnTo>
                  <a:pt x="1822535" y="17811"/>
                </a:lnTo>
                <a:lnTo>
                  <a:pt x="1775673" y="11454"/>
                </a:lnTo>
                <a:lnTo>
                  <a:pt x="1728388" y="6474"/>
                </a:lnTo>
                <a:lnTo>
                  <a:pt x="1680700" y="2891"/>
                </a:lnTo>
                <a:lnTo>
                  <a:pt x="1632629" y="726"/>
                </a:lnTo>
                <a:lnTo>
                  <a:pt x="1584198" y="0"/>
                </a:lnTo>
                <a:close/>
              </a:path>
            </a:pathLst>
          </a:custGeom>
          <a:solidFill>
            <a:srgbClr val="61C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0180" y="3324809"/>
            <a:ext cx="1984375" cy="1407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1270" algn="ctr">
              <a:lnSpc>
                <a:spcPct val="91600"/>
              </a:lnSpc>
              <a:spcBef>
                <a:spcPts val="42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Sont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concernés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secteurs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9919" y="3021457"/>
            <a:ext cx="1238885" cy="939800"/>
          </a:xfrm>
          <a:custGeom>
            <a:avLst/>
            <a:gdLst/>
            <a:ahLst/>
            <a:cxnLst/>
            <a:rect l="l" t="t" r="r" b="b"/>
            <a:pathLst>
              <a:path w="1238885" h="939800">
                <a:moveTo>
                  <a:pt x="0" y="939545"/>
                </a:moveTo>
                <a:lnTo>
                  <a:pt x="1238757" y="0"/>
                </a:lnTo>
              </a:path>
            </a:pathLst>
          </a:custGeom>
          <a:ln w="25400">
            <a:solidFill>
              <a:srgbClr val="61C1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6358" y="2606751"/>
            <a:ext cx="3789679" cy="7556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93115" marR="5080" indent="-781050">
              <a:lnSpc>
                <a:spcPts val="2750"/>
              </a:lnSpc>
              <a:spcBef>
                <a:spcPts val="395"/>
              </a:spcBef>
              <a:tabLst>
                <a:tab pos="684530" algn="l"/>
              </a:tabLst>
            </a:pPr>
            <a:r>
              <a:rPr sz="2500" u="heavy" spc="-5" dirty="0">
                <a:solidFill>
                  <a:srgbClr val="492F41"/>
                </a:solidFill>
                <a:uFill>
                  <a:solidFill>
                    <a:srgbClr val="61C1C5"/>
                  </a:solidFill>
                </a:uFill>
                <a:latin typeface="Calibri"/>
                <a:cs typeface="Calibri"/>
              </a:rPr>
              <a:t> 	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2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spectacle </a:t>
            </a:r>
            <a:r>
              <a:rPr sz="2500" spc="-15" dirty="0">
                <a:solidFill>
                  <a:srgbClr val="492F41"/>
                </a:solidFill>
                <a:latin typeface="Calibri"/>
                <a:cs typeface="Calibri"/>
              </a:rPr>
              <a:t>vivant 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2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25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spectacle</a:t>
            </a:r>
            <a:r>
              <a:rPr sz="2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enregistré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67784" y="4064761"/>
            <a:ext cx="2414905" cy="2468880"/>
            <a:chOff x="4367784" y="4064761"/>
            <a:chExt cx="2414905" cy="2468880"/>
          </a:xfrm>
        </p:grpSpPr>
        <p:sp>
          <p:nvSpPr>
            <p:cNvPr id="12" name="object 12"/>
            <p:cNvSpPr/>
            <p:nvPr/>
          </p:nvSpPr>
          <p:spPr>
            <a:xfrm>
              <a:off x="4940046" y="4077461"/>
              <a:ext cx="1842770" cy="0"/>
            </a:xfrm>
            <a:custGeom>
              <a:avLst/>
              <a:gdLst/>
              <a:ahLst/>
              <a:cxnLst/>
              <a:rect l="l" t="t" r="r" b="b"/>
              <a:pathLst>
                <a:path w="1842770">
                  <a:moveTo>
                    <a:pt x="0" y="0"/>
                  </a:moveTo>
                  <a:lnTo>
                    <a:pt x="1238630" y="0"/>
                  </a:lnTo>
                </a:path>
                <a:path w="1842770">
                  <a:moveTo>
                    <a:pt x="1239012" y="0"/>
                  </a:moveTo>
                  <a:lnTo>
                    <a:pt x="1842515" y="0"/>
                  </a:lnTo>
                </a:path>
              </a:pathLst>
            </a:custGeom>
            <a:ln w="25400">
              <a:solidFill>
                <a:srgbClr val="61C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39919" y="4193158"/>
              <a:ext cx="1238885" cy="939800"/>
            </a:xfrm>
            <a:custGeom>
              <a:avLst/>
              <a:gdLst/>
              <a:ahLst/>
              <a:cxnLst/>
              <a:rect l="l" t="t" r="r" b="b"/>
              <a:pathLst>
                <a:path w="1238885" h="939800">
                  <a:moveTo>
                    <a:pt x="0" y="0"/>
                  </a:moveTo>
                  <a:lnTo>
                    <a:pt x="1238757" y="939546"/>
                  </a:lnTo>
                </a:path>
              </a:pathLst>
            </a:custGeom>
            <a:ln w="25399">
              <a:solidFill>
                <a:srgbClr val="61C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9058" y="5133594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503" y="0"/>
                  </a:lnTo>
                </a:path>
              </a:pathLst>
            </a:custGeom>
            <a:ln w="25400">
              <a:solidFill>
                <a:srgbClr val="61C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784" y="5157215"/>
              <a:ext cx="1368552" cy="13761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947154" y="3837559"/>
            <a:ext cx="1088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2500" spc="-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VRP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r>
              <a:rPr dirty="0"/>
              <a:t>/61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47154" y="4893309"/>
            <a:ext cx="3813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casinos</a:t>
            </a:r>
            <a:r>
              <a:rPr sz="25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2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92F41"/>
                </a:solidFill>
                <a:latin typeface="Calibri"/>
                <a:cs typeface="Calibri"/>
              </a:rPr>
              <a:t>cercles</a:t>
            </a:r>
            <a:r>
              <a:rPr sz="2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92F41"/>
                </a:solidFill>
                <a:latin typeface="Calibri"/>
                <a:cs typeface="Calibri"/>
              </a:rPr>
              <a:t>de jeux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1" name="Image 2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D604D84-7B7D-018C-DA2A-8027C1057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34" y="80086"/>
            <a:ext cx="2638074" cy="60495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755184"/>
            <a:ext cx="11269980" cy="529082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15"/>
              </a:spcBef>
              <a:buClr>
                <a:srgbClr val="FF5858"/>
              </a:buClr>
              <a:buSzPct val="12894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Conditions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d’application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la DFS</a:t>
            </a:r>
            <a:r>
              <a:rPr sz="19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9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ce</a:t>
            </a:r>
            <a:r>
              <a:rPr sz="19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92F41"/>
                </a:solidFill>
                <a:latin typeface="Calibri"/>
                <a:cs typeface="Calibri"/>
              </a:rPr>
              <a:t>cadre</a:t>
            </a:r>
            <a:r>
              <a:rPr sz="19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92F41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20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Application</a:t>
            </a:r>
            <a:r>
              <a:rPr sz="1700" spc="-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possible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même</a:t>
            </a:r>
            <a:r>
              <a:rPr sz="17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l’absence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frais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professionnels</a:t>
            </a:r>
            <a:r>
              <a:rPr sz="17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réellement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supportés</a:t>
            </a:r>
            <a:r>
              <a:rPr sz="17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L’ensemble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remboursements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frais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professionnels</a:t>
            </a:r>
            <a:r>
              <a:rPr sz="17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peuvent</a:t>
            </a:r>
            <a:r>
              <a:rPr sz="17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faire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 l’objet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cumul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avec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DFS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Assouplissement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règles</a:t>
            </a:r>
            <a:r>
              <a:rPr sz="17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 consentement</a:t>
            </a:r>
            <a:r>
              <a:rPr sz="17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pendant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2F41"/>
                </a:solidFill>
                <a:latin typeface="Calibri"/>
                <a:cs typeface="Calibri"/>
              </a:rPr>
              <a:t>période</a:t>
            </a:r>
            <a:r>
              <a:rPr sz="17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92F41"/>
                </a:solidFill>
                <a:latin typeface="Calibri"/>
                <a:cs typeface="Calibri"/>
              </a:rPr>
              <a:t>transitoire</a:t>
            </a:r>
            <a:endParaRPr sz="1700">
              <a:latin typeface="Calibri"/>
              <a:cs typeface="Calibri"/>
            </a:endParaRPr>
          </a:p>
          <a:p>
            <a:pPr marL="1155065" lvl="2" indent="-229235">
              <a:lnSpc>
                <a:spcPts val="1710"/>
              </a:lnSpc>
              <a:spcBef>
                <a:spcPts val="103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5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2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consentement</a:t>
            </a:r>
            <a:r>
              <a:rPr sz="15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5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été</a:t>
            </a:r>
            <a:r>
              <a:rPr sz="1500" spc="2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recueilli</a:t>
            </a:r>
            <a:r>
              <a:rPr sz="15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indéterminée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500" spc="2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l’employeur,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il</a:t>
            </a:r>
            <a:r>
              <a:rPr sz="1500" spc="27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couvre,</a:t>
            </a:r>
            <a:r>
              <a:rPr sz="1500" spc="25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26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ces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salariés,</a:t>
            </a:r>
            <a:r>
              <a:rPr sz="1500" spc="26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endParaRPr sz="1500">
              <a:latin typeface="Calibri"/>
              <a:cs typeface="Calibri"/>
            </a:endParaRPr>
          </a:p>
          <a:p>
            <a:pPr marL="1155065">
              <a:lnSpc>
                <a:spcPts val="1710"/>
              </a:lnSpc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période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restant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courir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jusqu’à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 suppression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dispositif.</a:t>
            </a:r>
            <a:endParaRPr sz="1500">
              <a:latin typeface="Calibri"/>
              <a:cs typeface="Calibri"/>
            </a:endParaRPr>
          </a:p>
          <a:p>
            <a:pPr marL="1155065" marR="5715" lvl="2" indent="-228600">
              <a:lnSpc>
                <a:spcPts val="1620"/>
              </a:lnSpc>
              <a:spcBef>
                <a:spcPts val="1225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revanche,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si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consentement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salariés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été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recueilli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une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durée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déterminée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par</a:t>
            </a:r>
            <a:r>
              <a:rPr sz="15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l’employeur,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celui-ci</a:t>
            </a:r>
            <a:r>
              <a:rPr sz="15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devra</a:t>
            </a:r>
            <a:r>
              <a:rPr sz="15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nouveau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demander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leur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consentement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l’issue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cette</a:t>
            </a:r>
            <a:r>
              <a:rPr sz="15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période,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et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jusqu’à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suppression</a:t>
            </a:r>
            <a:r>
              <a:rPr sz="15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dispositif.</a:t>
            </a:r>
            <a:endParaRPr sz="1500">
              <a:latin typeface="Calibri"/>
              <a:cs typeface="Calibri"/>
            </a:endParaRPr>
          </a:p>
          <a:p>
            <a:pPr marL="1155065" marR="5715" lvl="2" indent="-228600">
              <a:lnSpc>
                <a:spcPts val="1620"/>
              </a:lnSpc>
              <a:spcBef>
                <a:spcPts val="1200"/>
              </a:spcBef>
              <a:buClr>
                <a:srgbClr val="FF5858"/>
              </a:buClr>
              <a:buSzPct val="130000"/>
              <a:buFont typeface="Arial MT"/>
              <a:buChar char="•"/>
              <a:tabLst>
                <a:tab pos="1155065" algn="l"/>
                <a:tab pos="1155700" algn="l"/>
                <a:tab pos="8326755" algn="l"/>
              </a:tabLst>
            </a:pP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500" spc="4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tout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500" spc="4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embauché</a:t>
            </a:r>
            <a:r>
              <a:rPr sz="1500" spc="4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1er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2023</a:t>
            </a:r>
            <a:r>
              <a:rPr sz="1500" spc="434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l’application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4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500" spc="4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DFS	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5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conditionnée</a:t>
            </a:r>
            <a:r>
              <a:rPr sz="15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500" spc="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recueil</a:t>
            </a:r>
            <a:r>
              <a:rPr sz="1500" spc="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500" spc="8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son </a:t>
            </a:r>
            <a:r>
              <a:rPr sz="1500" spc="-3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consentement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(en</a:t>
            </a:r>
            <a:r>
              <a:rPr sz="15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92F41"/>
                </a:solidFill>
                <a:latin typeface="Calibri"/>
                <a:cs typeface="Calibri"/>
              </a:rPr>
              <a:t>l’absence</a:t>
            </a:r>
            <a:r>
              <a:rPr sz="15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d’accord</a:t>
            </a:r>
            <a:r>
              <a:rPr sz="15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92F41"/>
                </a:solidFill>
                <a:latin typeface="Calibri"/>
                <a:cs typeface="Calibri"/>
              </a:rPr>
              <a:t>collectif).</a:t>
            </a:r>
            <a:endParaRPr sz="1500">
              <a:latin typeface="Calibri"/>
              <a:cs typeface="Calibri"/>
            </a:endParaRPr>
          </a:p>
          <a:p>
            <a:pPr marL="1612265" marR="5080" lvl="3" indent="-228600" algn="just">
              <a:lnSpc>
                <a:spcPct val="90100"/>
              </a:lnSpc>
              <a:spcBef>
                <a:spcPts val="1180"/>
              </a:spcBef>
              <a:buClr>
                <a:srgbClr val="FF5858"/>
              </a:buClr>
              <a:buChar char="–"/>
              <a:tabLst>
                <a:tab pos="16129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L’employeur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a la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possibilité 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proposer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explicitement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 son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salarié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que son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accord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vaut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une période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qui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soit supérieure à 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durée du contrat,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en vue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d’appliquer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DFS au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titre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 contrats ultérieurs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exercés auprès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 ce même employeur 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au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cours de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période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couverte.</a:t>
            </a:r>
            <a:endParaRPr sz="1400">
              <a:latin typeface="Calibri"/>
              <a:cs typeface="Calibri"/>
            </a:endParaRPr>
          </a:p>
          <a:p>
            <a:pPr marL="1612265" lvl="3" indent="-229235">
              <a:lnSpc>
                <a:spcPct val="100000"/>
              </a:lnSpc>
              <a:spcBef>
                <a:spcPts val="1030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Lorsque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le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travailleur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ne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répond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pas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 à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cette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consultation,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son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 silence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vaut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accord.</a:t>
            </a:r>
            <a:endParaRPr sz="1400">
              <a:latin typeface="Calibri"/>
              <a:cs typeface="Calibri"/>
            </a:endParaRPr>
          </a:p>
          <a:p>
            <a:pPr marL="1612265" lvl="3" indent="-229235">
              <a:lnSpc>
                <a:spcPts val="1595"/>
              </a:lnSpc>
              <a:spcBef>
                <a:spcPts val="1035"/>
              </a:spcBef>
              <a:buClr>
                <a:srgbClr val="FF5858"/>
              </a:buClr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salarié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a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possibilité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demander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tout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moment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renoncer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bénéfice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DFS.</a:t>
            </a:r>
            <a:r>
              <a:rPr sz="14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Sa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décision</a:t>
            </a:r>
            <a:r>
              <a:rPr sz="14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prend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effet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4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4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4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92F41"/>
                </a:solidFill>
                <a:latin typeface="Calibri"/>
                <a:cs typeface="Calibri"/>
              </a:rPr>
              <a:t>l’année</a:t>
            </a:r>
            <a:endParaRPr sz="1400">
              <a:latin typeface="Calibri"/>
              <a:cs typeface="Calibri"/>
            </a:endParaRPr>
          </a:p>
          <a:p>
            <a:pPr marL="1612265">
              <a:lnSpc>
                <a:spcPts val="1595"/>
              </a:lnSpc>
            </a:pP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civile</a:t>
            </a:r>
            <a:r>
              <a:rPr sz="14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92F41"/>
                </a:solidFill>
                <a:latin typeface="Calibri"/>
                <a:cs typeface="Calibri"/>
              </a:rPr>
              <a:t>suivante.</a:t>
            </a:r>
            <a:endParaRPr sz="14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000"/>
              </a:spcBef>
            </a:pP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Boss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sz="1600" b="1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Frais</a:t>
            </a:r>
            <a:r>
              <a:rPr sz="16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professionnels</a:t>
            </a:r>
            <a:r>
              <a:rPr sz="1600" b="1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§2300</a:t>
            </a:r>
            <a:r>
              <a:rPr sz="16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et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suivants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44196"/>
            <a:ext cx="7628382" cy="6408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5" dirty="0"/>
              <a:t>Déduction</a:t>
            </a:r>
            <a:r>
              <a:rPr spc="-10" dirty="0"/>
              <a:t> </a:t>
            </a:r>
            <a:r>
              <a:rPr spc="-15" dirty="0"/>
              <a:t>forfaitaire</a:t>
            </a:r>
            <a:r>
              <a:rPr dirty="0"/>
              <a:t> </a:t>
            </a:r>
            <a:r>
              <a:rPr spc="-5" dirty="0"/>
              <a:t>spécifique</a:t>
            </a:r>
            <a:r>
              <a:rPr spc="5" dirty="0"/>
              <a:t> </a:t>
            </a:r>
            <a:r>
              <a:rPr dirty="0"/>
              <a:t>pour</a:t>
            </a:r>
            <a:r>
              <a:rPr spc="-10" dirty="0"/>
              <a:t> </a:t>
            </a:r>
            <a:r>
              <a:rPr spc="-15" dirty="0"/>
              <a:t>frais</a:t>
            </a:r>
            <a:r>
              <a:rPr spc="5" dirty="0"/>
              <a:t> </a:t>
            </a:r>
            <a:r>
              <a:rPr spc="-10" dirty="0"/>
              <a:t>professionnels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729429" y="5859464"/>
            <a:ext cx="447040" cy="359410"/>
            <a:chOff x="4729429" y="5859464"/>
            <a:chExt cx="447040" cy="3594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9429" y="5859464"/>
              <a:ext cx="179317" cy="179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95317" y="5925945"/>
              <a:ext cx="381000" cy="292735"/>
            </a:xfrm>
            <a:custGeom>
              <a:avLst/>
              <a:gdLst/>
              <a:ahLst/>
              <a:cxnLst/>
              <a:rect l="l" t="t" r="r" b="b"/>
              <a:pathLst>
                <a:path w="381000" h="292735">
                  <a:moveTo>
                    <a:pt x="6728" y="6571"/>
                  </a:moveTo>
                  <a:lnTo>
                    <a:pt x="1734" y="13891"/>
                  </a:lnTo>
                  <a:lnTo>
                    <a:pt x="0" y="22555"/>
                  </a:lnTo>
                  <a:lnTo>
                    <a:pt x="1621" y="31445"/>
                  </a:lnTo>
                  <a:lnTo>
                    <a:pt x="6696" y="39442"/>
                  </a:lnTo>
                  <a:lnTo>
                    <a:pt x="165960" y="206740"/>
                  </a:lnTo>
                  <a:lnTo>
                    <a:pt x="90576" y="156631"/>
                  </a:lnTo>
                  <a:lnTo>
                    <a:pt x="81791" y="153215"/>
                  </a:lnTo>
                  <a:lnTo>
                    <a:pt x="72678" y="153327"/>
                  </a:lnTo>
                  <a:lnTo>
                    <a:pt x="64257" y="156748"/>
                  </a:lnTo>
                  <a:lnTo>
                    <a:pt x="57548" y="163260"/>
                  </a:lnTo>
                  <a:lnTo>
                    <a:pt x="54090" y="171980"/>
                  </a:lnTo>
                  <a:lnTo>
                    <a:pt x="54093" y="180962"/>
                  </a:lnTo>
                  <a:lnTo>
                    <a:pt x="57404" y="189259"/>
                  </a:lnTo>
                  <a:lnTo>
                    <a:pt x="63871" y="195920"/>
                  </a:lnTo>
                  <a:lnTo>
                    <a:pt x="177841" y="272787"/>
                  </a:lnTo>
                  <a:lnTo>
                    <a:pt x="183779" y="274432"/>
                  </a:lnTo>
                  <a:lnTo>
                    <a:pt x="255683" y="266553"/>
                  </a:lnTo>
                  <a:lnTo>
                    <a:pt x="280465" y="292586"/>
                  </a:lnTo>
                  <a:lnTo>
                    <a:pt x="380589" y="197270"/>
                  </a:lnTo>
                  <a:lnTo>
                    <a:pt x="364553" y="180425"/>
                  </a:lnTo>
                  <a:lnTo>
                    <a:pt x="354394" y="161145"/>
                  </a:lnTo>
                  <a:lnTo>
                    <a:pt x="344667" y="113048"/>
                  </a:lnTo>
                  <a:lnTo>
                    <a:pt x="322823" y="81493"/>
                  </a:lnTo>
                  <a:lnTo>
                    <a:pt x="263418" y="19091"/>
                  </a:lnTo>
                  <a:lnTo>
                    <a:pt x="243459" y="10178"/>
                  </a:lnTo>
                  <a:lnTo>
                    <a:pt x="232700" y="12005"/>
                  </a:lnTo>
                  <a:lnTo>
                    <a:pt x="223101" y="18063"/>
                  </a:lnTo>
                  <a:lnTo>
                    <a:pt x="217751" y="23157"/>
                  </a:lnTo>
                  <a:lnTo>
                    <a:pt x="214606" y="29800"/>
                  </a:lnTo>
                  <a:lnTo>
                    <a:pt x="214064" y="36884"/>
                  </a:lnTo>
                  <a:lnTo>
                    <a:pt x="212242" y="34970"/>
                  </a:lnTo>
                  <a:lnTo>
                    <a:pt x="202942" y="28429"/>
                  </a:lnTo>
                  <a:lnTo>
                    <a:pt x="192283" y="26056"/>
                  </a:lnTo>
                  <a:lnTo>
                    <a:pt x="181524" y="27883"/>
                  </a:lnTo>
                  <a:lnTo>
                    <a:pt x="171925" y="33942"/>
                  </a:lnTo>
                  <a:lnTo>
                    <a:pt x="166575" y="39035"/>
                  </a:lnTo>
                  <a:lnTo>
                    <a:pt x="163047" y="46042"/>
                  </a:lnTo>
                  <a:lnTo>
                    <a:pt x="162870" y="53509"/>
                  </a:lnTo>
                  <a:lnTo>
                    <a:pt x="152267" y="49281"/>
                  </a:lnTo>
                  <a:lnTo>
                    <a:pt x="119152" y="70418"/>
                  </a:lnTo>
                  <a:lnTo>
                    <a:pt x="118359" y="79736"/>
                  </a:lnTo>
                  <a:lnTo>
                    <a:pt x="120656" y="88713"/>
                  </a:lnTo>
                  <a:lnTo>
                    <a:pt x="125989" y="96647"/>
                  </a:lnTo>
                  <a:lnTo>
                    <a:pt x="125607" y="97010"/>
                  </a:lnTo>
                  <a:lnTo>
                    <a:pt x="40326" y="7427"/>
                  </a:lnTo>
                  <a:lnTo>
                    <a:pt x="32576" y="1977"/>
                  </a:lnTo>
                  <a:lnTo>
                    <a:pt x="23693" y="0"/>
                  </a:lnTo>
                  <a:lnTo>
                    <a:pt x="14727" y="1522"/>
                  </a:lnTo>
                  <a:lnTo>
                    <a:pt x="6728" y="6571"/>
                  </a:lnTo>
                  <a:close/>
                </a:path>
              </a:pathLst>
            </a:custGeom>
            <a:solidFill>
              <a:srgbClr val="F7A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57</a:t>
            </a:fld>
            <a:r>
              <a:rPr dirty="0"/>
              <a:t>/61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DA52265-6B6F-69F1-AD0C-E0E32F1B6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4340" y="44196"/>
            <a:ext cx="7628890" cy="6265545"/>
            <a:chOff x="434340" y="44196"/>
            <a:chExt cx="7628890" cy="6265545"/>
          </a:xfrm>
        </p:grpSpPr>
        <p:sp>
          <p:nvSpPr>
            <p:cNvPr id="4" name="object 4"/>
            <p:cNvSpPr/>
            <p:nvPr/>
          </p:nvSpPr>
          <p:spPr>
            <a:xfrm>
              <a:off x="518160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44196"/>
              <a:ext cx="7628382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459" y="104343"/>
            <a:ext cx="1021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0" algn="l"/>
              </a:tabLst>
            </a:pPr>
            <a:r>
              <a:rPr dirty="0"/>
              <a:t> </a:t>
            </a:r>
            <a:r>
              <a:rPr spc="-295" dirty="0"/>
              <a:t> </a:t>
            </a:r>
            <a:r>
              <a:rPr spc="-5" dirty="0"/>
              <a:t>Déduction </a:t>
            </a:r>
            <a:r>
              <a:rPr spc="-15" dirty="0"/>
              <a:t>forfaitaire</a:t>
            </a:r>
            <a:r>
              <a:rPr dirty="0"/>
              <a:t> </a:t>
            </a:r>
            <a:r>
              <a:rPr spc="-5" dirty="0"/>
              <a:t>spécifique</a:t>
            </a:r>
            <a:r>
              <a:rPr spc="5" dirty="0"/>
              <a:t> </a:t>
            </a:r>
            <a:r>
              <a:rPr dirty="0"/>
              <a:t>pour</a:t>
            </a:r>
            <a:r>
              <a:rPr spc="-10" dirty="0"/>
              <a:t> </a:t>
            </a:r>
            <a:r>
              <a:rPr spc="-15" dirty="0"/>
              <a:t>frais</a:t>
            </a:r>
            <a:r>
              <a:rPr spc="10" dirty="0"/>
              <a:t> </a:t>
            </a:r>
            <a:r>
              <a:rPr spc="-10" dirty="0"/>
              <a:t>professionnels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5078" y="614298"/>
          <a:ext cx="11018517" cy="5852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Périodes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7375" marR="124460" indent="-457200">
                        <a:lnSpc>
                          <a:spcPct val="100000"/>
                        </a:lnSpc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Casinos</a:t>
                      </a:r>
                      <a:r>
                        <a:rPr sz="17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cercles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jeux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VRP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54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Spectacle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vivant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spectacle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enregistré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(Artistes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musiciens, choristes,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chefs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d’orchestre,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régisseurs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théâtre)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163830" marR="152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Spectacle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vivant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spectacle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enregistré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(Artistes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dramatiques,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lyriques,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cinématographiques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chorégraphiques)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B3856A8-C9B5-1F82-9436-B66F273EF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32" y="43079"/>
            <a:ext cx="2258440" cy="51789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2174240" cy="6269990"/>
            <a:chOff x="338327" y="44196"/>
            <a:chExt cx="2174240" cy="6269990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2173986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10" dirty="0"/>
              <a:t>Arrêt</a:t>
            </a:r>
            <a:r>
              <a:rPr spc="-95" dirty="0"/>
              <a:t> </a:t>
            </a:r>
            <a:r>
              <a:rPr spc="-5" dirty="0"/>
              <a:t>maladie	</a:t>
            </a:r>
          </a:p>
        </p:txBody>
      </p:sp>
      <p:sp>
        <p:nvSpPr>
          <p:cNvPr id="7" name="object 7"/>
          <p:cNvSpPr/>
          <p:nvPr/>
        </p:nvSpPr>
        <p:spPr>
          <a:xfrm>
            <a:off x="1836407" y="1111262"/>
            <a:ext cx="796925" cy="798195"/>
          </a:xfrm>
          <a:custGeom>
            <a:avLst/>
            <a:gdLst/>
            <a:ahLst/>
            <a:cxnLst/>
            <a:rect l="l" t="t" r="r" b="b"/>
            <a:pathLst>
              <a:path w="796925" h="798194">
                <a:moveTo>
                  <a:pt x="566381" y="222034"/>
                </a:moveTo>
                <a:lnTo>
                  <a:pt x="562495" y="202882"/>
                </a:lnTo>
                <a:lnTo>
                  <a:pt x="551903" y="187185"/>
                </a:lnTo>
                <a:lnTo>
                  <a:pt x="536244" y="176593"/>
                </a:lnTo>
                <a:lnTo>
                  <a:pt x="517131" y="172694"/>
                </a:lnTo>
                <a:lnTo>
                  <a:pt x="418630" y="172694"/>
                </a:lnTo>
                <a:lnTo>
                  <a:pt x="399503" y="176593"/>
                </a:lnTo>
                <a:lnTo>
                  <a:pt x="383844" y="187185"/>
                </a:lnTo>
                <a:lnTo>
                  <a:pt x="373265" y="202882"/>
                </a:lnTo>
                <a:lnTo>
                  <a:pt x="369379" y="222034"/>
                </a:lnTo>
                <a:lnTo>
                  <a:pt x="369379" y="370039"/>
                </a:lnTo>
                <a:lnTo>
                  <a:pt x="221627" y="370039"/>
                </a:lnTo>
                <a:lnTo>
                  <a:pt x="202501" y="373938"/>
                </a:lnTo>
                <a:lnTo>
                  <a:pt x="186842" y="384543"/>
                </a:lnTo>
                <a:lnTo>
                  <a:pt x="176263" y="400227"/>
                </a:lnTo>
                <a:lnTo>
                  <a:pt x="172377" y="419379"/>
                </a:lnTo>
                <a:lnTo>
                  <a:pt x="172377" y="518058"/>
                </a:lnTo>
                <a:lnTo>
                  <a:pt x="176263" y="537210"/>
                </a:lnTo>
                <a:lnTo>
                  <a:pt x="186842" y="552907"/>
                </a:lnTo>
                <a:lnTo>
                  <a:pt x="202501" y="563499"/>
                </a:lnTo>
                <a:lnTo>
                  <a:pt x="221627" y="567397"/>
                </a:lnTo>
                <a:lnTo>
                  <a:pt x="365048" y="567397"/>
                </a:lnTo>
                <a:lnTo>
                  <a:pt x="566381" y="366064"/>
                </a:lnTo>
                <a:lnTo>
                  <a:pt x="566381" y="222034"/>
                </a:lnTo>
                <a:close/>
              </a:path>
              <a:path w="796925" h="798194">
                <a:moveTo>
                  <a:pt x="796912" y="135534"/>
                </a:moveTo>
                <a:lnTo>
                  <a:pt x="765568" y="106984"/>
                </a:lnTo>
                <a:lnTo>
                  <a:pt x="729551" y="80010"/>
                </a:lnTo>
                <a:lnTo>
                  <a:pt x="719696" y="74015"/>
                </a:lnTo>
                <a:lnTo>
                  <a:pt x="690968" y="56540"/>
                </a:lnTo>
                <a:lnTo>
                  <a:pt x="650062" y="36817"/>
                </a:lnTo>
                <a:lnTo>
                  <a:pt x="607072" y="21069"/>
                </a:lnTo>
                <a:lnTo>
                  <a:pt x="562216" y="9525"/>
                </a:lnTo>
                <a:lnTo>
                  <a:pt x="515747" y="2425"/>
                </a:lnTo>
                <a:lnTo>
                  <a:pt x="467880" y="0"/>
                </a:lnTo>
                <a:lnTo>
                  <a:pt x="420014" y="2425"/>
                </a:lnTo>
                <a:lnTo>
                  <a:pt x="373532" y="9525"/>
                </a:lnTo>
                <a:lnTo>
                  <a:pt x="328688" y="21069"/>
                </a:lnTo>
                <a:lnTo>
                  <a:pt x="285686" y="36817"/>
                </a:lnTo>
                <a:lnTo>
                  <a:pt x="244792" y="56540"/>
                </a:lnTo>
                <a:lnTo>
                  <a:pt x="206209" y="80010"/>
                </a:lnTo>
                <a:lnTo>
                  <a:pt x="170205" y="106984"/>
                </a:lnTo>
                <a:lnTo>
                  <a:pt x="136982" y="137223"/>
                </a:lnTo>
                <a:lnTo>
                  <a:pt x="106794" y="170510"/>
                </a:lnTo>
                <a:lnTo>
                  <a:pt x="79870" y="206590"/>
                </a:lnTo>
                <a:lnTo>
                  <a:pt x="56438" y="245237"/>
                </a:lnTo>
                <a:lnTo>
                  <a:pt x="36753" y="286207"/>
                </a:lnTo>
                <a:lnTo>
                  <a:pt x="21031" y="329285"/>
                </a:lnTo>
                <a:lnTo>
                  <a:pt x="9499" y="374218"/>
                </a:lnTo>
                <a:lnTo>
                  <a:pt x="2413" y="420776"/>
                </a:lnTo>
                <a:lnTo>
                  <a:pt x="0" y="468718"/>
                </a:lnTo>
                <a:lnTo>
                  <a:pt x="2413" y="516674"/>
                </a:lnTo>
                <a:lnTo>
                  <a:pt x="9499" y="563232"/>
                </a:lnTo>
                <a:lnTo>
                  <a:pt x="21031" y="608164"/>
                </a:lnTo>
                <a:lnTo>
                  <a:pt x="36753" y="651230"/>
                </a:lnTo>
                <a:lnTo>
                  <a:pt x="56438" y="692200"/>
                </a:lnTo>
                <a:lnTo>
                  <a:pt x="79870" y="730846"/>
                </a:lnTo>
                <a:lnTo>
                  <a:pt x="106794" y="766927"/>
                </a:lnTo>
                <a:lnTo>
                  <a:pt x="134721" y="797712"/>
                </a:lnTo>
                <a:lnTo>
                  <a:pt x="187312" y="745121"/>
                </a:lnTo>
                <a:lnTo>
                  <a:pt x="173202" y="730986"/>
                </a:lnTo>
                <a:lnTo>
                  <a:pt x="144386" y="694359"/>
                </a:lnTo>
                <a:lnTo>
                  <a:pt x="119976" y="654418"/>
                </a:lnTo>
                <a:lnTo>
                  <a:pt x="100355" y="611517"/>
                </a:lnTo>
                <a:lnTo>
                  <a:pt x="85890" y="566013"/>
                </a:lnTo>
                <a:lnTo>
                  <a:pt x="76949" y="518299"/>
                </a:lnTo>
                <a:lnTo>
                  <a:pt x="73875" y="468718"/>
                </a:lnTo>
                <a:lnTo>
                  <a:pt x="76949" y="419150"/>
                </a:lnTo>
                <a:lnTo>
                  <a:pt x="85890" y="371424"/>
                </a:lnTo>
                <a:lnTo>
                  <a:pt x="100355" y="325932"/>
                </a:lnTo>
                <a:lnTo>
                  <a:pt x="119976" y="283019"/>
                </a:lnTo>
                <a:lnTo>
                  <a:pt x="144386" y="243078"/>
                </a:lnTo>
                <a:lnTo>
                  <a:pt x="173202" y="206451"/>
                </a:lnTo>
                <a:lnTo>
                  <a:pt x="206070" y="173520"/>
                </a:lnTo>
                <a:lnTo>
                  <a:pt x="242633" y="144653"/>
                </a:lnTo>
                <a:lnTo>
                  <a:pt x="282511" y="120205"/>
                </a:lnTo>
                <a:lnTo>
                  <a:pt x="325335" y="100545"/>
                </a:lnTo>
                <a:lnTo>
                  <a:pt x="370751" y="86055"/>
                </a:lnTo>
                <a:lnTo>
                  <a:pt x="418388" y="77089"/>
                </a:lnTo>
                <a:lnTo>
                  <a:pt x="467880" y="74015"/>
                </a:lnTo>
                <a:lnTo>
                  <a:pt x="517359" y="77089"/>
                </a:lnTo>
                <a:lnTo>
                  <a:pt x="564997" y="86055"/>
                </a:lnTo>
                <a:lnTo>
                  <a:pt x="610412" y="100545"/>
                </a:lnTo>
                <a:lnTo>
                  <a:pt x="653249" y="120205"/>
                </a:lnTo>
                <a:lnTo>
                  <a:pt x="693115" y="144653"/>
                </a:lnTo>
                <a:lnTo>
                  <a:pt x="729678" y="173520"/>
                </a:lnTo>
                <a:lnTo>
                  <a:pt x="744283" y="188150"/>
                </a:lnTo>
                <a:lnTo>
                  <a:pt x="796912" y="135534"/>
                </a:lnTo>
                <a:close/>
              </a:path>
            </a:pathLst>
          </a:custGeom>
          <a:solidFill>
            <a:srgbClr val="448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9846" y="2179066"/>
            <a:ext cx="3465195" cy="1339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marR="30480" indent="-635" algn="ctr">
              <a:lnSpc>
                <a:spcPct val="101800"/>
              </a:lnSpc>
              <a:spcBef>
                <a:spcPts val="65"/>
              </a:spcBef>
            </a:pP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A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compter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du 1</a:t>
            </a:r>
            <a:r>
              <a:rPr sz="1650" b="1" baseline="2525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650" b="1" spc="367" baseline="2525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janvier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2024,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les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arrêts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maladie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prescrits faisant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suite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à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une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interruption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spontanée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700" b="1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grossesse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ayant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eu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lieu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avant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22</a:t>
            </a:r>
            <a:r>
              <a:rPr sz="1650" b="1" spc="-7" baseline="25252" dirty="0">
                <a:solidFill>
                  <a:srgbClr val="492F41"/>
                </a:solidFill>
                <a:latin typeface="Calibri"/>
                <a:cs typeface="Calibri"/>
              </a:rPr>
              <a:t>éme </a:t>
            </a:r>
            <a:r>
              <a:rPr sz="1650" b="1" baseline="2525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semaine</a:t>
            </a:r>
            <a:r>
              <a:rPr sz="17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d’aménorrhée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774" y="3857625"/>
            <a:ext cx="3352800" cy="15963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60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Suppression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jours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carence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600" spc="-34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versement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IJSS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maladie.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délai 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carence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7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l’indemnisation</a:t>
            </a:r>
            <a:r>
              <a:rPr sz="1600" spc="-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complémentaire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employeur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prévu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par le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code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travail </a:t>
            </a:r>
            <a:r>
              <a:rPr sz="1600" spc="-25" dirty="0">
                <a:solidFill>
                  <a:srgbClr val="492F41"/>
                </a:solidFill>
                <a:latin typeface="Calibri"/>
                <a:cs typeface="Calibri"/>
              </a:rPr>
              <a:t>n’est,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quant à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lui,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pas supprimé.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7090" y="1013447"/>
            <a:ext cx="676910" cy="871219"/>
          </a:xfrm>
          <a:custGeom>
            <a:avLst/>
            <a:gdLst/>
            <a:ahLst/>
            <a:cxnLst/>
            <a:rect l="l" t="t" r="r" b="b"/>
            <a:pathLst>
              <a:path w="676909" h="871219">
                <a:moveTo>
                  <a:pt x="217170" y="653732"/>
                </a:moveTo>
                <a:lnTo>
                  <a:pt x="147751" y="653732"/>
                </a:lnTo>
                <a:lnTo>
                  <a:pt x="147751" y="703072"/>
                </a:lnTo>
                <a:lnTo>
                  <a:pt x="167843" y="703072"/>
                </a:lnTo>
                <a:lnTo>
                  <a:pt x="217170" y="653732"/>
                </a:lnTo>
                <a:close/>
              </a:path>
              <a:path w="676909" h="871219">
                <a:moveTo>
                  <a:pt x="307809" y="357708"/>
                </a:moveTo>
                <a:lnTo>
                  <a:pt x="147751" y="357708"/>
                </a:lnTo>
                <a:lnTo>
                  <a:pt x="147751" y="407047"/>
                </a:lnTo>
                <a:lnTo>
                  <a:pt x="307809" y="407047"/>
                </a:lnTo>
                <a:lnTo>
                  <a:pt x="307809" y="357708"/>
                </a:lnTo>
                <a:close/>
              </a:path>
              <a:path w="676909" h="871219">
                <a:moveTo>
                  <a:pt x="315849" y="555053"/>
                </a:moveTo>
                <a:lnTo>
                  <a:pt x="147751" y="555053"/>
                </a:lnTo>
                <a:lnTo>
                  <a:pt x="147751" y="604393"/>
                </a:lnTo>
                <a:lnTo>
                  <a:pt x="266509" y="604393"/>
                </a:lnTo>
                <a:lnTo>
                  <a:pt x="315849" y="555053"/>
                </a:lnTo>
                <a:close/>
              </a:path>
              <a:path w="676909" h="871219">
                <a:moveTo>
                  <a:pt x="414528" y="456387"/>
                </a:moveTo>
                <a:lnTo>
                  <a:pt x="147751" y="456374"/>
                </a:lnTo>
                <a:lnTo>
                  <a:pt x="147751" y="505714"/>
                </a:lnTo>
                <a:lnTo>
                  <a:pt x="365188" y="505714"/>
                </a:lnTo>
                <a:lnTo>
                  <a:pt x="414528" y="456387"/>
                </a:lnTo>
                <a:close/>
              </a:path>
              <a:path w="676909" h="871219">
                <a:moveTo>
                  <a:pt x="676300" y="194614"/>
                </a:moveTo>
                <a:lnTo>
                  <a:pt x="609460" y="135686"/>
                </a:lnTo>
                <a:lnTo>
                  <a:pt x="609460" y="259029"/>
                </a:lnTo>
                <a:lnTo>
                  <a:pt x="455561" y="259029"/>
                </a:lnTo>
                <a:lnTo>
                  <a:pt x="455561" y="104851"/>
                </a:lnTo>
                <a:lnTo>
                  <a:pt x="609460" y="259029"/>
                </a:lnTo>
                <a:lnTo>
                  <a:pt x="609460" y="135686"/>
                </a:lnTo>
                <a:lnTo>
                  <a:pt x="574484" y="104851"/>
                </a:lnTo>
                <a:lnTo>
                  <a:pt x="539508" y="74015"/>
                </a:lnTo>
                <a:lnTo>
                  <a:pt x="455561" y="0"/>
                </a:lnTo>
                <a:lnTo>
                  <a:pt x="0" y="0"/>
                </a:lnTo>
                <a:lnTo>
                  <a:pt x="0" y="870902"/>
                </a:lnTo>
                <a:lnTo>
                  <a:pt x="73875" y="797026"/>
                </a:lnTo>
                <a:lnTo>
                  <a:pt x="73875" y="74015"/>
                </a:lnTo>
                <a:lnTo>
                  <a:pt x="381685" y="74015"/>
                </a:lnTo>
                <a:lnTo>
                  <a:pt x="381685" y="333032"/>
                </a:lnTo>
                <a:lnTo>
                  <a:pt x="537870" y="333032"/>
                </a:lnTo>
                <a:lnTo>
                  <a:pt x="611873" y="259029"/>
                </a:lnTo>
                <a:lnTo>
                  <a:pt x="676300" y="194614"/>
                </a:lnTo>
                <a:close/>
              </a:path>
            </a:pathLst>
          </a:custGeom>
          <a:solidFill>
            <a:srgbClr val="FF7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4677" y="2146173"/>
            <a:ext cx="3389629" cy="134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Un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formulaire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Cerfa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papier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spécifique</a:t>
            </a:r>
            <a:endParaRPr sz="1700">
              <a:latin typeface="Calibri"/>
              <a:cs typeface="Calibri"/>
            </a:endParaRPr>
          </a:p>
          <a:p>
            <a:pPr marL="56515" marR="53340" indent="10160" algn="ctr">
              <a:lnSpc>
                <a:spcPct val="101800"/>
              </a:lnSpc>
            </a:pP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 Avis </a:t>
            </a:r>
            <a:r>
              <a:rPr sz="1700" b="1" spc="-25" dirty="0">
                <a:solidFill>
                  <a:srgbClr val="492F41"/>
                </a:solidFill>
                <a:latin typeface="Calibri"/>
                <a:cs typeface="Calibri"/>
              </a:rPr>
              <a:t>d’arrêt</a:t>
            </a:r>
            <a:r>
              <a:rPr sz="17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initial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sans 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carence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»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est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mis à disposition des 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médecins pour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la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prescription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ces </a:t>
            </a:r>
            <a:r>
              <a:rPr sz="1700" b="1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arrêts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0396" y="3834765"/>
            <a:ext cx="3293110" cy="1757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6985" algn="ctr">
              <a:lnSpc>
                <a:spcPct val="101699"/>
              </a:lnSpc>
              <a:spcBef>
                <a:spcPts val="60"/>
              </a:spcBef>
            </a:pP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salariée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conserve</a:t>
            </a:r>
            <a:r>
              <a:rPr sz="16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choix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demander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prescription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d’un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arrêt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travail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pour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maladie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indemnisé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avec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application du délai 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carence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600" spc="-35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conditions de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droit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commun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afin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garantir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respect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92F41"/>
                </a:solidFill>
                <a:latin typeface="Calibri"/>
                <a:cs typeface="Calibri"/>
              </a:rPr>
              <a:t>secret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médical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auprès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05896" y="1087456"/>
            <a:ext cx="760095" cy="247015"/>
            <a:chOff x="9805896" y="1087456"/>
            <a:chExt cx="760095" cy="2470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3645" y="1087456"/>
              <a:ext cx="73874" cy="1480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1516" y="1087457"/>
              <a:ext cx="73874" cy="1480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05896" y="1161462"/>
              <a:ext cx="760095" cy="172720"/>
            </a:xfrm>
            <a:custGeom>
              <a:avLst/>
              <a:gdLst/>
              <a:ahLst/>
              <a:cxnLst/>
              <a:rect l="l" t="t" r="r" b="b"/>
              <a:pathLst>
                <a:path w="760095" h="172719">
                  <a:moveTo>
                    <a:pt x="759828" y="0"/>
                  </a:moveTo>
                  <a:lnTo>
                    <a:pt x="738745" y="0"/>
                  </a:lnTo>
                  <a:lnTo>
                    <a:pt x="738745" y="21083"/>
                  </a:lnTo>
                  <a:lnTo>
                    <a:pt x="759828" y="0"/>
                  </a:lnTo>
                  <a:close/>
                </a:path>
                <a:path w="760095" h="172719">
                  <a:moveTo>
                    <a:pt x="98499" y="0"/>
                  </a:moveTo>
                  <a:lnTo>
                    <a:pt x="0" y="0"/>
                  </a:lnTo>
                  <a:lnTo>
                    <a:pt x="0" y="172680"/>
                  </a:lnTo>
                  <a:lnTo>
                    <a:pt x="587146" y="172681"/>
                  </a:lnTo>
                  <a:lnTo>
                    <a:pt x="636484" y="123343"/>
                  </a:lnTo>
                  <a:lnTo>
                    <a:pt x="184686" y="123343"/>
                  </a:lnTo>
                  <a:lnTo>
                    <a:pt x="150961" y="116617"/>
                  </a:lnTo>
                  <a:lnTo>
                    <a:pt x="123585" y="98212"/>
                  </a:lnTo>
                  <a:lnTo>
                    <a:pt x="105213" y="70787"/>
                  </a:lnTo>
                  <a:lnTo>
                    <a:pt x="98499" y="37003"/>
                  </a:lnTo>
                  <a:lnTo>
                    <a:pt x="98499" y="0"/>
                  </a:lnTo>
                  <a:close/>
                </a:path>
                <a:path w="760095" h="172719">
                  <a:moveTo>
                    <a:pt x="566371" y="0"/>
                  </a:moveTo>
                  <a:lnTo>
                    <a:pt x="270873" y="0"/>
                  </a:lnTo>
                  <a:lnTo>
                    <a:pt x="270873" y="37003"/>
                  </a:lnTo>
                  <a:lnTo>
                    <a:pt x="264159" y="70787"/>
                  </a:lnTo>
                  <a:lnTo>
                    <a:pt x="245786" y="98212"/>
                  </a:lnTo>
                  <a:lnTo>
                    <a:pt x="218410" y="116617"/>
                  </a:lnTo>
                  <a:lnTo>
                    <a:pt x="184686" y="123343"/>
                  </a:lnTo>
                  <a:lnTo>
                    <a:pt x="636484" y="123343"/>
                  </a:lnTo>
                  <a:lnTo>
                    <a:pt x="639156" y="120670"/>
                  </a:lnTo>
                  <a:lnTo>
                    <a:pt x="618833" y="116617"/>
                  </a:lnTo>
                  <a:lnTo>
                    <a:pt x="591457" y="98212"/>
                  </a:lnTo>
                  <a:lnTo>
                    <a:pt x="573085" y="70787"/>
                  </a:lnTo>
                  <a:lnTo>
                    <a:pt x="566371" y="37003"/>
                  </a:lnTo>
                  <a:lnTo>
                    <a:pt x="566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805896" y="1383481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5" h="537844">
                <a:moveTo>
                  <a:pt x="537808" y="0"/>
                </a:moveTo>
                <a:lnTo>
                  <a:pt x="0" y="0"/>
                </a:lnTo>
                <a:lnTo>
                  <a:pt x="0" y="537803"/>
                </a:lnTo>
                <a:lnTo>
                  <a:pt x="73874" y="463929"/>
                </a:lnTo>
                <a:lnTo>
                  <a:pt x="73874" y="370030"/>
                </a:lnTo>
                <a:lnTo>
                  <a:pt x="167774" y="370030"/>
                </a:lnTo>
                <a:lnTo>
                  <a:pt x="217112" y="320693"/>
                </a:lnTo>
                <a:lnTo>
                  <a:pt x="73874" y="320693"/>
                </a:lnTo>
                <a:lnTo>
                  <a:pt x="73874" y="222018"/>
                </a:lnTo>
                <a:lnTo>
                  <a:pt x="315788" y="222018"/>
                </a:lnTo>
                <a:lnTo>
                  <a:pt x="365125" y="172681"/>
                </a:lnTo>
                <a:lnTo>
                  <a:pt x="73874" y="172680"/>
                </a:lnTo>
                <a:lnTo>
                  <a:pt x="73874" y="74006"/>
                </a:lnTo>
                <a:lnTo>
                  <a:pt x="463801" y="74006"/>
                </a:lnTo>
                <a:lnTo>
                  <a:pt x="537808" y="0"/>
                </a:lnTo>
                <a:close/>
              </a:path>
              <a:path w="537845" h="537844">
                <a:moveTo>
                  <a:pt x="315788" y="222018"/>
                </a:moveTo>
                <a:lnTo>
                  <a:pt x="270873" y="222018"/>
                </a:lnTo>
                <a:lnTo>
                  <a:pt x="270873" y="266932"/>
                </a:lnTo>
                <a:lnTo>
                  <a:pt x="315788" y="222018"/>
                </a:lnTo>
                <a:close/>
              </a:path>
              <a:path w="537845" h="537844">
                <a:moveTo>
                  <a:pt x="320122" y="74006"/>
                </a:moveTo>
                <a:lnTo>
                  <a:pt x="270873" y="74006"/>
                </a:lnTo>
                <a:lnTo>
                  <a:pt x="270873" y="172680"/>
                </a:lnTo>
                <a:lnTo>
                  <a:pt x="320122" y="172680"/>
                </a:lnTo>
                <a:lnTo>
                  <a:pt x="320122" y="7400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60256" y="2146173"/>
            <a:ext cx="3408679" cy="160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plus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 tard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le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650" b="1" spc="7" baseline="2525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650" b="1" spc="202" baseline="2525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juillet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2024,</a:t>
            </a:r>
            <a:r>
              <a:rPr sz="17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endParaRPr sz="1700">
              <a:latin typeface="Calibri"/>
              <a:cs typeface="Calibri"/>
            </a:endParaRPr>
          </a:p>
          <a:p>
            <a:pPr marL="38100" marR="30480" indent="100330">
              <a:lnSpc>
                <a:spcPct val="101800"/>
              </a:lnSpc>
            </a:pP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suppression</a:t>
            </a:r>
            <a:r>
              <a:rPr sz="17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du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délai</a:t>
            </a:r>
            <a:r>
              <a:rPr sz="1700" b="1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700" b="1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carence</a:t>
            </a:r>
            <a:r>
              <a:rPr sz="1700" b="1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de 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3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jours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sera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également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effective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700" b="1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salariées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placées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arrêt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maladie </a:t>
            </a:r>
            <a:r>
              <a:rPr sz="1700" b="1" spc="-37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après</a:t>
            </a:r>
            <a:r>
              <a:rPr sz="1700" b="1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une </a:t>
            </a:r>
            <a:r>
              <a:rPr sz="1700" b="1" spc="-10" dirty="0">
                <a:solidFill>
                  <a:srgbClr val="492F41"/>
                </a:solidFill>
                <a:latin typeface="Calibri"/>
                <a:cs typeface="Calibri"/>
              </a:rPr>
              <a:t>interruption</a:t>
            </a:r>
            <a:r>
              <a:rPr sz="1700" b="1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médicale</a:t>
            </a:r>
            <a:r>
              <a:rPr sz="17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endParaRPr sz="1700">
              <a:latin typeface="Calibri"/>
              <a:cs typeface="Calibri"/>
            </a:endParaRPr>
          </a:p>
          <a:p>
            <a:pPr marL="1275715">
              <a:lnSpc>
                <a:spcPct val="100000"/>
              </a:lnSpc>
              <a:spcBef>
                <a:spcPts val="20"/>
              </a:spcBef>
            </a:pPr>
            <a:r>
              <a:rPr sz="1700" b="1" spc="-5" dirty="0">
                <a:solidFill>
                  <a:srgbClr val="492F41"/>
                </a:solidFill>
                <a:latin typeface="Calibri"/>
                <a:cs typeface="Calibri"/>
              </a:rPr>
              <a:t>grossesse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r>
              <a:rPr dirty="0"/>
              <a:t>/61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2980" y="5949696"/>
            <a:ext cx="10297795" cy="523240"/>
          </a:xfrm>
          <a:prstGeom prst="rect">
            <a:avLst/>
          </a:prstGeom>
          <a:ln w="9525">
            <a:solidFill>
              <a:srgbClr val="FF716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La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délivrance</a:t>
            </a:r>
            <a:r>
              <a:rPr sz="1400" b="1" spc="-2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d’un arrêt</a:t>
            </a:r>
            <a:r>
              <a:rPr sz="1400" b="1" spc="-3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3E82C7"/>
                </a:solidFill>
                <a:latin typeface="Calibri"/>
                <a:cs typeface="Calibri"/>
              </a:rPr>
              <a:t>travail</a:t>
            </a:r>
            <a:r>
              <a:rPr sz="1400" b="1" spc="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pour</a:t>
            </a:r>
            <a:r>
              <a:rPr sz="1400" b="1" spc="-1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maladie</a:t>
            </a:r>
            <a:r>
              <a:rPr sz="1400" b="1" spc="-3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sans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application</a:t>
            </a:r>
            <a:r>
              <a:rPr sz="1400" b="1" spc="-3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du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délai</a:t>
            </a:r>
            <a:r>
              <a:rPr sz="1400" b="1" spc="-1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carence</a:t>
            </a:r>
            <a:r>
              <a:rPr sz="1400" b="1" spc="-3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est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sans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impact</a:t>
            </a:r>
            <a:r>
              <a:rPr sz="1400" b="1" spc="-2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sur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les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modalités</a:t>
            </a:r>
            <a:r>
              <a:rPr sz="1400" b="1" spc="-3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déclaratives</a:t>
            </a:r>
            <a:r>
              <a:rPr sz="1400" b="1" spc="-3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3E82C7"/>
                </a:solidFill>
                <a:latin typeface="Calibri"/>
                <a:cs typeface="Calibri"/>
              </a:rPr>
              <a:t>l’arrêt</a:t>
            </a:r>
            <a:r>
              <a:rPr sz="1400" b="1" spc="-2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maladie</a:t>
            </a:r>
            <a:r>
              <a:rPr sz="1400" b="1" spc="-3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en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DSN</a:t>
            </a:r>
            <a:r>
              <a:rPr sz="1400" b="1" spc="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: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celui-ci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reste</a:t>
            </a:r>
            <a:r>
              <a:rPr sz="1400" b="1" spc="-4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à</a:t>
            </a:r>
            <a:r>
              <a:rPr sz="1400" b="1" spc="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déclarer</a:t>
            </a:r>
            <a:r>
              <a:rPr sz="1400" b="1" spc="-4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sous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le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motif</a:t>
            </a:r>
            <a:r>
              <a:rPr sz="1400" b="1" spc="-2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d’un</a:t>
            </a:r>
            <a:r>
              <a:rPr sz="1400" b="1" spc="-1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arrêt</a:t>
            </a:r>
            <a:r>
              <a:rPr sz="1400" b="1" spc="-2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E82C7"/>
                </a:solidFill>
                <a:latin typeface="Calibri"/>
                <a:cs typeface="Calibri"/>
              </a:rPr>
              <a:t>maladie</a:t>
            </a:r>
            <a:r>
              <a:rPr sz="1400" b="1" spc="-35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« classique</a:t>
            </a:r>
            <a:r>
              <a:rPr sz="1400" b="1" spc="-30" dirty="0">
                <a:solidFill>
                  <a:srgbClr val="3E82C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82C7"/>
                </a:solidFill>
                <a:latin typeface="Calibri"/>
                <a:cs typeface="Calibri"/>
              </a:rPr>
              <a:t>».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Image 2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41CFDD6-00E4-54DC-1437-B0A21717A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37" y="58670"/>
            <a:ext cx="2981003" cy="683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159" y="52730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10">
                <a:moveTo>
                  <a:pt x="0" y="0"/>
                </a:moveTo>
                <a:lnTo>
                  <a:pt x="0" y="5782119"/>
                </a:lnTo>
              </a:path>
            </a:pathLst>
          </a:custGeom>
          <a:ln w="9525">
            <a:solidFill>
              <a:srgbClr val="5F2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660" y="682496"/>
            <a:ext cx="10761980" cy="134048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44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Avantage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en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2000" b="1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logement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492F41"/>
                </a:solidFill>
                <a:latin typeface="Calibri"/>
                <a:cs typeface="Calibri"/>
              </a:rPr>
              <a:t>1</a:t>
            </a:r>
            <a:r>
              <a:rPr sz="1950" b="1" spc="7" baseline="25641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950" b="1" spc="232" baseline="25641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janvier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2024</a:t>
            </a:r>
            <a:endParaRPr sz="2000" dirty="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1210"/>
              </a:spcBef>
              <a:buClr>
                <a:srgbClr val="FF5858"/>
              </a:buClr>
              <a:buFont typeface="Wingdings"/>
              <a:buChar char=""/>
              <a:tabLst>
                <a:tab pos="7696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L’avantage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nature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logement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calculé</a:t>
            </a:r>
            <a:r>
              <a:rPr sz="18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mois en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fonction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rémunération</a:t>
            </a:r>
            <a:r>
              <a:rPr sz="18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brute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mensuelle</a:t>
            </a:r>
            <a:endParaRPr sz="1800" dirty="0">
              <a:latin typeface="Calibri"/>
              <a:cs typeface="Calibri"/>
            </a:endParaRPr>
          </a:p>
          <a:p>
            <a:pPr marL="1167765" lvl="2" indent="-229235">
              <a:lnSpc>
                <a:spcPct val="100000"/>
              </a:lnSpc>
              <a:spcBef>
                <a:spcPts val="1225"/>
              </a:spcBef>
              <a:buClr>
                <a:srgbClr val="FF5858"/>
              </a:buClr>
              <a:buSzPct val="128125"/>
              <a:buFont typeface="Arial MT"/>
              <a:buChar char="•"/>
              <a:tabLst>
                <a:tab pos="1167765" algn="l"/>
                <a:tab pos="1168400" algn="l"/>
              </a:tabLst>
            </a:pP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600" spc="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avantages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accessoires</a:t>
            </a:r>
            <a:r>
              <a:rPr sz="1600" spc="4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eau,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gaz,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électricité,</a:t>
            </a:r>
            <a:r>
              <a:rPr sz="16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chauffage et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garage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-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sont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92F41"/>
                </a:solidFill>
                <a:latin typeface="Calibri"/>
                <a:cs typeface="Calibri"/>
              </a:rPr>
              <a:t>compris</a:t>
            </a:r>
            <a:r>
              <a:rPr sz="1600" spc="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dans</a:t>
            </a:r>
            <a:r>
              <a:rPr sz="16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92F41"/>
                </a:solidFill>
                <a:latin typeface="Calibri"/>
                <a:cs typeface="Calibri"/>
              </a:rPr>
              <a:t>le</a:t>
            </a:r>
            <a:r>
              <a:rPr sz="16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92F41"/>
                </a:solidFill>
                <a:latin typeface="Calibri"/>
                <a:cs typeface="Calibri"/>
              </a:rPr>
              <a:t>forfait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 </a:t>
            </a:r>
            <a:r>
              <a:rPr spc="-15" dirty="0"/>
              <a:t>nature</a:t>
            </a:r>
            <a:r>
              <a:rPr spc="-10" dirty="0"/>
              <a:t> logement	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44196"/>
            <a:ext cx="4107941" cy="64084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66647" y="2198497"/>
          <a:ext cx="9926320" cy="4176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Rémunération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brute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mensuelle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pièce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627380" indent="-336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pièce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principale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(si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plusieurs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pièces)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Inférieure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à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932,00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77,30€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41,40€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1 932,00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2 318,39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90,20€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57,90€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2 318,40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2 704,79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102,90€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77,30€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704,80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3 477,59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115,80€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96,50€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3 477,60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250,39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141,90€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122,30€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4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4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250,40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023,19€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167,40€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147,70€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5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023,20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795,99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193,30€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180,10€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Supérieure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égale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5 796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218,80€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205,90€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/61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8F6921-C5B9-148B-EB3C-680CCA0F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439"/>
            <a:ext cx="3627434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3397" y="522541"/>
            <a:ext cx="11573510" cy="5791835"/>
            <a:chOff x="513397" y="522541"/>
            <a:chExt cx="11573510" cy="579183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0174" y="1299209"/>
              <a:ext cx="7633970" cy="2513330"/>
            </a:xfrm>
            <a:custGeom>
              <a:avLst/>
              <a:gdLst/>
              <a:ahLst/>
              <a:cxnLst/>
              <a:rect l="l" t="t" r="r" b="b"/>
              <a:pathLst>
                <a:path w="7633970" h="2513329">
                  <a:moveTo>
                    <a:pt x="0" y="2513076"/>
                  </a:moveTo>
                  <a:lnTo>
                    <a:pt x="7633716" y="2513076"/>
                  </a:lnTo>
                  <a:lnTo>
                    <a:pt x="7633716" y="0"/>
                  </a:lnTo>
                  <a:lnTo>
                    <a:pt x="0" y="0"/>
                  </a:lnTo>
                  <a:lnTo>
                    <a:pt x="0" y="2513076"/>
                  </a:lnTo>
                  <a:close/>
                </a:path>
              </a:pathLst>
            </a:custGeom>
            <a:ln w="25399">
              <a:solidFill>
                <a:srgbClr val="448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94783" y="2039239"/>
            <a:ext cx="6483350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72720">
              <a:lnSpc>
                <a:spcPts val="2065"/>
              </a:lnSpc>
              <a:spcBef>
                <a:spcPts val="100"/>
              </a:spcBef>
              <a:buClr>
                <a:srgbClr val="492F41"/>
              </a:buClr>
              <a:buFont typeface="Calibri"/>
              <a:buChar char="•"/>
              <a:tabLst>
                <a:tab pos="210820" algn="l"/>
              </a:tabLst>
            </a:pPr>
            <a:r>
              <a:rPr sz="1800" spc="-35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Bassin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d’emploi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redynamiser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(BER)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800" spc="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endParaRPr sz="1800">
              <a:latin typeface="Calibri"/>
              <a:cs typeface="Calibri"/>
            </a:endParaRPr>
          </a:p>
          <a:p>
            <a:pPr marL="210185">
              <a:lnSpc>
                <a:spcPts val="2065"/>
              </a:lnSpc>
            </a:pP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prolongée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jusqu’au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31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décembre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 marL="210185" indent="-172720">
              <a:lnSpc>
                <a:spcPts val="2070"/>
              </a:lnSpc>
              <a:spcBef>
                <a:spcPts val="155"/>
              </a:spcBef>
              <a:buChar char="•"/>
              <a:tabLst>
                <a:tab pos="210820" algn="l"/>
              </a:tabLst>
            </a:pPr>
            <a:r>
              <a:rPr sz="1800" spc="-35" dirty="0">
                <a:solidFill>
                  <a:srgbClr val="492F41"/>
                </a:solidFill>
                <a:latin typeface="Calibri"/>
                <a:cs typeface="Calibri"/>
              </a:rPr>
              <a:t>L’exonération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Zone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de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revitalisation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rurale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(ZRR)</a:t>
            </a:r>
            <a:r>
              <a:rPr sz="1800" spc="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»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est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prolongée</a:t>
            </a:r>
            <a:endParaRPr sz="1800">
              <a:latin typeface="Calibri"/>
              <a:cs typeface="Calibri"/>
            </a:endParaRPr>
          </a:p>
          <a:p>
            <a:pPr marL="210185">
              <a:lnSpc>
                <a:spcPts val="2070"/>
              </a:lnSpc>
            </a:pP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jusqu’au</a:t>
            </a:r>
            <a:r>
              <a:rPr sz="18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30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juin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2024.</a:t>
            </a:r>
            <a:endParaRPr sz="1800">
              <a:latin typeface="Calibri"/>
              <a:cs typeface="Calibri"/>
            </a:endParaRPr>
          </a:p>
          <a:p>
            <a:pPr marL="381000" marR="30480" lvl="1" indent="-170815">
              <a:lnSpc>
                <a:spcPts val="1980"/>
              </a:lnSpc>
              <a:spcBef>
                <a:spcPts val="360"/>
              </a:spcBef>
              <a:buChar char="•"/>
              <a:tabLst>
                <a:tab pos="381000" algn="l"/>
              </a:tabLst>
            </a:pP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compter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du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1</a:t>
            </a:r>
            <a:r>
              <a:rPr sz="1800" baseline="25462" dirty="0">
                <a:solidFill>
                  <a:srgbClr val="492F41"/>
                </a:solidFill>
                <a:latin typeface="Calibri"/>
                <a:cs typeface="Calibri"/>
              </a:rPr>
              <a:t>er</a:t>
            </a:r>
            <a:r>
              <a:rPr sz="1800" spc="179" baseline="25462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juillet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2024,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un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nouveau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zonage,</a:t>
            </a:r>
            <a:r>
              <a:rPr sz="1800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appelé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«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Zones </a:t>
            </a:r>
            <a:r>
              <a:rPr sz="1800" spc="-39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France Ruralités</a:t>
            </a:r>
            <a:r>
              <a:rPr sz="1800" spc="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Revitalisation</a:t>
            </a:r>
            <a:r>
              <a:rPr sz="1800" spc="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(ZFRR)</a:t>
            </a:r>
            <a:r>
              <a:rPr sz="1800" spc="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»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sera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mis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place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9997" y="725677"/>
            <a:ext cx="5368925" cy="1147445"/>
            <a:chOff x="4809997" y="725677"/>
            <a:chExt cx="5368925" cy="1147445"/>
          </a:xfrm>
        </p:grpSpPr>
        <p:sp>
          <p:nvSpPr>
            <p:cNvPr id="8" name="object 8"/>
            <p:cNvSpPr/>
            <p:nvPr/>
          </p:nvSpPr>
          <p:spPr>
            <a:xfrm>
              <a:off x="4822697" y="738377"/>
              <a:ext cx="5343525" cy="1122045"/>
            </a:xfrm>
            <a:custGeom>
              <a:avLst/>
              <a:gdLst/>
              <a:ahLst/>
              <a:cxnLst/>
              <a:rect l="l" t="t" r="r" b="b"/>
              <a:pathLst>
                <a:path w="5343525" h="1122045">
                  <a:moveTo>
                    <a:pt x="5156200" y="0"/>
                  </a:moveTo>
                  <a:lnTo>
                    <a:pt x="186943" y="0"/>
                  </a:lnTo>
                  <a:lnTo>
                    <a:pt x="137245" y="6677"/>
                  </a:lnTo>
                  <a:lnTo>
                    <a:pt x="92587" y="25522"/>
                  </a:lnTo>
                  <a:lnTo>
                    <a:pt x="54752" y="54752"/>
                  </a:lnTo>
                  <a:lnTo>
                    <a:pt x="25522" y="92587"/>
                  </a:lnTo>
                  <a:lnTo>
                    <a:pt x="6677" y="137245"/>
                  </a:lnTo>
                  <a:lnTo>
                    <a:pt x="0" y="186944"/>
                  </a:lnTo>
                  <a:lnTo>
                    <a:pt x="0" y="934720"/>
                  </a:lnTo>
                  <a:lnTo>
                    <a:pt x="6677" y="984418"/>
                  </a:lnTo>
                  <a:lnTo>
                    <a:pt x="25522" y="1029076"/>
                  </a:lnTo>
                  <a:lnTo>
                    <a:pt x="54752" y="1066911"/>
                  </a:lnTo>
                  <a:lnTo>
                    <a:pt x="92587" y="1096141"/>
                  </a:lnTo>
                  <a:lnTo>
                    <a:pt x="137245" y="1114986"/>
                  </a:lnTo>
                  <a:lnTo>
                    <a:pt x="186943" y="1121664"/>
                  </a:lnTo>
                  <a:lnTo>
                    <a:pt x="5156200" y="1121664"/>
                  </a:lnTo>
                  <a:lnTo>
                    <a:pt x="5205898" y="1114986"/>
                  </a:lnTo>
                  <a:lnTo>
                    <a:pt x="5250556" y="1096141"/>
                  </a:lnTo>
                  <a:lnTo>
                    <a:pt x="5288391" y="1066911"/>
                  </a:lnTo>
                  <a:lnTo>
                    <a:pt x="5317621" y="1029076"/>
                  </a:lnTo>
                  <a:lnTo>
                    <a:pt x="5336466" y="984418"/>
                  </a:lnTo>
                  <a:lnTo>
                    <a:pt x="5343144" y="934720"/>
                  </a:lnTo>
                  <a:lnTo>
                    <a:pt x="5343144" y="186944"/>
                  </a:lnTo>
                  <a:lnTo>
                    <a:pt x="5336466" y="137245"/>
                  </a:lnTo>
                  <a:lnTo>
                    <a:pt x="5317621" y="92587"/>
                  </a:lnTo>
                  <a:lnTo>
                    <a:pt x="5288391" y="54752"/>
                  </a:lnTo>
                  <a:lnTo>
                    <a:pt x="5250556" y="25522"/>
                  </a:lnTo>
                  <a:lnTo>
                    <a:pt x="5205898" y="6677"/>
                  </a:lnTo>
                  <a:lnTo>
                    <a:pt x="5156200" y="0"/>
                  </a:lnTo>
                  <a:close/>
                </a:path>
              </a:pathLst>
            </a:custGeom>
            <a:solidFill>
              <a:srgbClr val="44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2697" y="738377"/>
              <a:ext cx="5343525" cy="1122045"/>
            </a:xfrm>
            <a:custGeom>
              <a:avLst/>
              <a:gdLst/>
              <a:ahLst/>
              <a:cxnLst/>
              <a:rect l="l" t="t" r="r" b="b"/>
              <a:pathLst>
                <a:path w="5343525" h="1122045">
                  <a:moveTo>
                    <a:pt x="0" y="186944"/>
                  </a:moveTo>
                  <a:lnTo>
                    <a:pt x="6677" y="137245"/>
                  </a:lnTo>
                  <a:lnTo>
                    <a:pt x="25522" y="92587"/>
                  </a:lnTo>
                  <a:lnTo>
                    <a:pt x="54752" y="54752"/>
                  </a:lnTo>
                  <a:lnTo>
                    <a:pt x="92587" y="25522"/>
                  </a:lnTo>
                  <a:lnTo>
                    <a:pt x="137245" y="6677"/>
                  </a:lnTo>
                  <a:lnTo>
                    <a:pt x="186943" y="0"/>
                  </a:lnTo>
                  <a:lnTo>
                    <a:pt x="5156200" y="0"/>
                  </a:lnTo>
                  <a:lnTo>
                    <a:pt x="5205898" y="6677"/>
                  </a:lnTo>
                  <a:lnTo>
                    <a:pt x="5250556" y="25522"/>
                  </a:lnTo>
                  <a:lnTo>
                    <a:pt x="5288391" y="54752"/>
                  </a:lnTo>
                  <a:lnTo>
                    <a:pt x="5317621" y="92587"/>
                  </a:lnTo>
                  <a:lnTo>
                    <a:pt x="5336466" y="137245"/>
                  </a:lnTo>
                  <a:lnTo>
                    <a:pt x="5343144" y="186944"/>
                  </a:lnTo>
                  <a:lnTo>
                    <a:pt x="5343144" y="934720"/>
                  </a:lnTo>
                  <a:lnTo>
                    <a:pt x="5336466" y="984418"/>
                  </a:lnTo>
                  <a:lnTo>
                    <a:pt x="5317621" y="1029076"/>
                  </a:lnTo>
                  <a:lnTo>
                    <a:pt x="5288391" y="1066911"/>
                  </a:lnTo>
                  <a:lnTo>
                    <a:pt x="5250556" y="1096141"/>
                  </a:lnTo>
                  <a:lnTo>
                    <a:pt x="5205898" y="1114986"/>
                  </a:lnTo>
                  <a:lnTo>
                    <a:pt x="5156200" y="1121664"/>
                  </a:lnTo>
                  <a:lnTo>
                    <a:pt x="186943" y="1121664"/>
                  </a:lnTo>
                  <a:lnTo>
                    <a:pt x="137245" y="1114986"/>
                  </a:lnTo>
                  <a:lnTo>
                    <a:pt x="92587" y="1096141"/>
                  </a:lnTo>
                  <a:lnTo>
                    <a:pt x="54752" y="1066911"/>
                  </a:lnTo>
                  <a:lnTo>
                    <a:pt x="25522" y="1029076"/>
                  </a:lnTo>
                  <a:lnTo>
                    <a:pt x="6677" y="984418"/>
                  </a:lnTo>
                  <a:lnTo>
                    <a:pt x="0" y="934720"/>
                  </a:lnTo>
                  <a:lnTo>
                    <a:pt x="0" y="1869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6157" y="1101978"/>
            <a:ext cx="3214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Exonérations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Zonées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(LF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2024)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0173" y="4578858"/>
            <a:ext cx="7633970" cy="1975485"/>
          </a:xfrm>
          <a:custGeom>
            <a:avLst/>
            <a:gdLst/>
            <a:ahLst/>
            <a:cxnLst/>
            <a:rect l="l" t="t" r="r" b="b"/>
            <a:pathLst>
              <a:path w="7633970" h="1975484">
                <a:moveTo>
                  <a:pt x="0" y="1975104"/>
                </a:moveTo>
                <a:lnTo>
                  <a:pt x="7633716" y="1975104"/>
                </a:lnTo>
                <a:lnTo>
                  <a:pt x="7633716" y="0"/>
                </a:lnTo>
                <a:lnTo>
                  <a:pt x="0" y="0"/>
                </a:lnTo>
                <a:lnTo>
                  <a:pt x="0" y="1975104"/>
                </a:lnTo>
                <a:close/>
              </a:path>
            </a:pathLst>
          </a:custGeom>
          <a:ln w="25400">
            <a:solidFill>
              <a:srgbClr val="FF71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77383" y="5319776"/>
            <a:ext cx="5806440" cy="1095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  <a:buSzPct val="94444"/>
              <a:buChar char="•"/>
              <a:tabLst>
                <a:tab pos="127635" algn="l"/>
              </a:tabLst>
            </a:pP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Pour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employeurs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et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travailleurs</a:t>
            </a:r>
            <a:r>
              <a:rPr sz="1800" spc="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indépendants</a:t>
            </a: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touchés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par </a:t>
            </a:r>
            <a:r>
              <a:rPr sz="1800" spc="-39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récentes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 intempéries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(Urssaf.fr)</a:t>
            </a:r>
            <a:endParaRPr sz="1800">
              <a:latin typeface="Calibri"/>
              <a:cs typeface="Calibri"/>
            </a:endParaRPr>
          </a:p>
          <a:p>
            <a:pPr marL="12700" marR="548640">
              <a:lnSpc>
                <a:spcPts val="1980"/>
              </a:lnSpc>
              <a:spcBef>
                <a:spcPts val="340"/>
              </a:spcBef>
              <a:buSzPct val="94444"/>
              <a:buChar char="•"/>
              <a:tabLst>
                <a:tab pos="127635" algn="l"/>
              </a:tabLst>
            </a:pPr>
            <a:r>
              <a:rPr sz="1800" spc="-15" dirty="0">
                <a:solidFill>
                  <a:srgbClr val="492F41"/>
                </a:solidFill>
                <a:latin typeface="Calibri"/>
                <a:cs typeface="Calibri"/>
              </a:rPr>
              <a:t>Pour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les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professionnels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du secteur de la 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conchyliculture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(Urssaf.fr)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09997" y="4005326"/>
            <a:ext cx="5368925" cy="1147445"/>
            <a:chOff x="4809997" y="4005326"/>
            <a:chExt cx="5368925" cy="1147445"/>
          </a:xfrm>
        </p:grpSpPr>
        <p:sp>
          <p:nvSpPr>
            <p:cNvPr id="14" name="object 14"/>
            <p:cNvSpPr/>
            <p:nvPr/>
          </p:nvSpPr>
          <p:spPr>
            <a:xfrm>
              <a:off x="4822697" y="4018026"/>
              <a:ext cx="5343525" cy="1122045"/>
            </a:xfrm>
            <a:custGeom>
              <a:avLst/>
              <a:gdLst/>
              <a:ahLst/>
              <a:cxnLst/>
              <a:rect l="l" t="t" r="r" b="b"/>
              <a:pathLst>
                <a:path w="5343525" h="1122045">
                  <a:moveTo>
                    <a:pt x="5156200" y="0"/>
                  </a:moveTo>
                  <a:lnTo>
                    <a:pt x="186943" y="0"/>
                  </a:lnTo>
                  <a:lnTo>
                    <a:pt x="137245" y="6677"/>
                  </a:lnTo>
                  <a:lnTo>
                    <a:pt x="92587" y="25522"/>
                  </a:lnTo>
                  <a:lnTo>
                    <a:pt x="54752" y="54752"/>
                  </a:lnTo>
                  <a:lnTo>
                    <a:pt x="25522" y="92587"/>
                  </a:lnTo>
                  <a:lnTo>
                    <a:pt x="6677" y="137245"/>
                  </a:lnTo>
                  <a:lnTo>
                    <a:pt x="0" y="186944"/>
                  </a:lnTo>
                  <a:lnTo>
                    <a:pt x="0" y="934719"/>
                  </a:lnTo>
                  <a:lnTo>
                    <a:pt x="6677" y="984418"/>
                  </a:lnTo>
                  <a:lnTo>
                    <a:pt x="25522" y="1029076"/>
                  </a:lnTo>
                  <a:lnTo>
                    <a:pt x="54752" y="1066911"/>
                  </a:lnTo>
                  <a:lnTo>
                    <a:pt x="92587" y="1096141"/>
                  </a:lnTo>
                  <a:lnTo>
                    <a:pt x="137245" y="1114986"/>
                  </a:lnTo>
                  <a:lnTo>
                    <a:pt x="186943" y="1121664"/>
                  </a:lnTo>
                  <a:lnTo>
                    <a:pt x="5156200" y="1121664"/>
                  </a:lnTo>
                  <a:lnTo>
                    <a:pt x="5205898" y="1114986"/>
                  </a:lnTo>
                  <a:lnTo>
                    <a:pt x="5250556" y="1096141"/>
                  </a:lnTo>
                  <a:lnTo>
                    <a:pt x="5288391" y="1066911"/>
                  </a:lnTo>
                  <a:lnTo>
                    <a:pt x="5317621" y="1029076"/>
                  </a:lnTo>
                  <a:lnTo>
                    <a:pt x="5336466" y="984418"/>
                  </a:lnTo>
                  <a:lnTo>
                    <a:pt x="5343144" y="934719"/>
                  </a:lnTo>
                  <a:lnTo>
                    <a:pt x="5343144" y="186944"/>
                  </a:lnTo>
                  <a:lnTo>
                    <a:pt x="5336466" y="137245"/>
                  </a:lnTo>
                  <a:lnTo>
                    <a:pt x="5317621" y="92587"/>
                  </a:lnTo>
                  <a:lnTo>
                    <a:pt x="5288391" y="54752"/>
                  </a:lnTo>
                  <a:lnTo>
                    <a:pt x="5250556" y="25522"/>
                  </a:lnTo>
                  <a:lnTo>
                    <a:pt x="5205898" y="6677"/>
                  </a:lnTo>
                  <a:lnTo>
                    <a:pt x="5156200" y="0"/>
                  </a:lnTo>
                  <a:close/>
                </a:path>
              </a:pathLst>
            </a:custGeom>
            <a:solidFill>
              <a:srgbClr val="FF7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2697" y="4018026"/>
              <a:ext cx="5343525" cy="1122045"/>
            </a:xfrm>
            <a:custGeom>
              <a:avLst/>
              <a:gdLst/>
              <a:ahLst/>
              <a:cxnLst/>
              <a:rect l="l" t="t" r="r" b="b"/>
              <a:pathLst>
                <a:path w="5343525" h="1122045">
                  <a:moveTo>
                    <a:pt x="0" y="186944"/>
                  </a:moveTo>
                  <a:lnTo>
                    <a:pt x="6677" y="137245"/>
                  </a:lnTo>
                  <a:lnTo>
                    <a:pt x="25522" y="92587"/>
                  </a:lnTo>
                  <a:lnTo>
                    <a:pt x="54752" y="54752"/>
                  </a:lnTo>
                  <a:lnTo>
                    <a:pt x="92587" y="25522"/>
                  </a:lnTo>
                  <a:lnTo>
                    <a:pt x="137245" y="6677"/>
                  </a:lnTo>
                  <a:lnTo>
                    <a:pt x="186943" y="0"/>
                  </a:lnTo>
                  <a:lnTo>
                    <a:pt x="5156200" y="0"/>
                  </a:lnTo>
                  <a:lnTo>
                    <a:pt x="5205898" y="6677"/>
                  </a:lnTo>
                  <a:lnTo>
                    <a:pt x="5250556" y="25522"/>
                  </a:lnTo>
                  <a:lnTo>
                    <a:pt x="5288391" y="54752"/>
                  </a:lnTo>
                  <a:lnTo>
                    <a:pt x="5317621" y="92587"/>
                  </a:lnTo>
                  <a:lnTo>
                    <a:pt x="5336466" y="137245"/>
                  </a:lnTo>
                  <a:lnTo>
                    <a:pt x="5343144" y="186944"/>
                  </a:lnTo>
                  <a:lnTo>
                    <a:pt x="5343144" y="934719"/>
                  </a:lnTo>
                  <a:lnTo>
                    <a:pt x="5336466" y="984418"/>
                  </a:lnTo>
                  <a:lnTo>
                    <a:pt x="5317621" y="1029076"/>
                  </a:lnTo>
                  <a:lnTo>
                    <a:pt x="5288391" y="1066911"/>
                  </a:lnTo>
                  <a:lnTo>
                    <a:pt x="5250556" y="1096141"/>
                  </a:lnTo>
                  <a:lnTo>
                    <a:pt x="5205898" y="1114986"/>
                  </a:lnTo>
                  <a:lnTo>
                    <a:pt x="5156200" y="1121664"/>
                  </a:lnTo>
                  <a:lnTo>
                    <a:pt x="186943" y="1121664"/>
                  </a:lnTo>
                  <a:lnTo>
                    <a:pt x="137245" y="1114986"/>
                  </a:lnTo>
                  <a:lnTo>
                    <a:pt x="92587" y="1096141"/>
                  </a:lnTo>
                  <a:lnTo>
                    <a:pt x="54752" y="1066911"/>
                  </a:lnTo>
                  <a:lnTo>
                    <a:pt x="25522" y="1029076"/>
                  </a:lnTo>
                  <a:lnTo>
                    <a:pt x="6677" y="984418"/>
                  </a:lnTo>
                  <a:lnTo>
                    <a:pt x="0" y="934719"/>
                  </a:lnTo>
                  <a:lnTo>
                    <a:pt x="0" y="1869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66157" y="4382515"/>
            <a:ext cx="3418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Mesures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soutien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l’URSSAF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dirty="0"/>
              <a:t>En</a:t>
            </a:r>
            <a:r>
              <a:rPr spc="-35" dirty="0"/>
              <a:t> </a:t>
            </a:r>
            <a:r>
              <a:rPr spc="-15" dirty="0"/>
              <a:t>Bref	</a:t>
            </a: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327" y="44196"/>
            <a:ext cx="1271778" cy="6408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687" y="1557527"/>
            <a:ext cx="3887724" cy="388772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r>
              <a:rPr dirty="0"/>
              <a:t>/61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23" name="Image 2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022C6E5-EC2D-A45F-76EC-0AC56662C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74" y="50801"/>
            <a:ext cx="2637408" cy="60479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3397" y="516445"/>
            <a:ext cx="11536680" cy="5793105"/>
            <a:chOff x="513397" y="516445"/>
            <a:chExt cx="11536680" cy="5793105"/>
          </a:xfrm>
        </p:grpSpPr>
        <p:sp>
          <p:nvSpPr>
            <p:cNvPr id="4" name="object 4"/>
            <p:cNvSpPr/>
            <p:nvPr/>
          </p:nvSpPr>
          <p:spPr>
            <a:xfrm>
              <a:off x="518159" y="521208"/>
              <a:ext cx="10186035" cy="5788660"/>
            </a:xfrm>
            <a:custGeom>
              <a:avLst/>
              <a:gdLst/>
              <a:ahLst/>
              <a:cxnLst/>
              <a:rect l="l" t="t" r="r" b="b"/>
              <a:pathLst>
                <a:path w="10186035" h="5788660">
                  <a:moveTo>
                    <a:pt x="0" y="0"/>
                  </a:moveTo>
                  <a:lnTo>
                    <a:pt x="10186035" y="0"/>
                  </a:lnTo>
                </a:path>
                <a:path w="10186035" h="5788660">
                  <a:moveTo>
                    <a:pt x="0" y="6095"/>
                  </a:moveTo>
                  <a:lnTo>
                    <a:pt x="0" y="5788215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323" y="1535430"/>
              <a:ext cx="11427418" cy="426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r>
              <a:rPr dirty="0"/>
              <a:t>/61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453680D-00A8-7F4B-9BC4-4A6C0DD39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958590" cy="6265545"/>
            <a:chOff x="338327" y="44196"/>
            <a:chExt cx="395859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95859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781303"/>
            <a:ext cx="487235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Véhicule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est propriétaire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Evaluation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forfait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5" dirty="0"/>
              <a:t>nature</a:t>
            </a:r>
            <a:r>
              <a:rPr spc="-10" dirty="0"/>
              <a:t> véhicule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37183" y="2054479"/>
          <a:ext cx="9721215" cy="3864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544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594360" marR="588645" indent="2787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Véhicule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acheté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depuis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804545" marR="798830" indent="685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Véhicule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acheté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depuis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Sans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en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05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13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par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56845" marR="15049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+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frais réels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factures)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utilisé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fins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personnelles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56845" marR="15113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+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frais réels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factures)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utilisé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fins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personnelles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B15F2D9-4634-12F8-370C-C4B8E0DF4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958590" cy="6265545"/>
            <a:chOff x="338327" y="44196"/>
            <a:chExt cx="395859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95859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781303"/>
            <a:ext cx="487235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Véhicule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dont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l’employeur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est propriétaire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Evaluation</a:t>
            </a:r>
            <a:r>
              <a:rPr sz="1800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réel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5" dirty="0"/>
              <a:t>nature</a:t>
            </a:r>
            <a:r>
              <a:rPr spc="-10" dirty="0"/>
              <a:t> véhicule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93101" y="2055622"/>
          <a:ext cx="10153650" cy="3959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Dépenses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réelles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(évaluation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annuelle)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acheté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depuis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>
                  <a:txBody>
                    <a:bodyPr/>
                    <a:lstStyle/>
                    <a:p>
                      <a:pPr marL="9461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acheté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775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depuis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1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Sans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TTC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d’entretien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du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TTC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d’entretien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1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évaluer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l’avantage</a:t>
                      </a:r>
                      <a:r>
                        <a:rPr sz="1800" b="1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nature</a:t>
                      </a:r>
                      <a:r>
                        <a:rPr sz="1800" b="1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(B)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335" marR="25971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 x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km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parcourus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titre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privé</a:t>
                      </a:r>
                      <a:r>
                        <a:rPr sz="1800" spc="-3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÷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km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parcourus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même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période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réels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utilisé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 un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usage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réels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utilisé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 un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usage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243E147-978B-72AE-162D-5CE763E2D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7" y="6643923"/>
            <a:ext cx="11463585" cy="1873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44196"/>
            <a:ext cx="3958590" cy="6265545"/>
            <a:chOff x="338327" y="44196"/>
            <a:chExt cx="3958590" cy="6265545"/>
          </a:xfrm>
        </p:grpSpPr>
        <p:sp>
          <p:nvSpPr>
            <p:cNvPr id="4" name="object 4"/>
            <p:cNvSpPr/>
            <p:nvPr/>
          </p:nvSpPr>
          <p:spPr>
            <a:xfrm>
              <a:off x="518159" y="527304"/>
              <a:ext cx="0" cy="5782310"/>
            </a:xfrm>
            <a:custGeom>
              <a:avLst/>
              <a:gdLst/>
              <a:ahLst/>
              <a:cxnLst/>
              <a:rect l="l" t="t" r="r" b="b"/>
              <a:pathLst>
                <a:path h="5782310">
                  <a:moveTo>
                    <a:pt x="0" y="0"/>
                  </a:moveTo>
                  <a:lnTo>
                    <a:pt x="0" y="5782119"/>
                  </a:lnTo>
                </a:path>
              </a:pathLst>
            </a:custGeom>
            <a:ln w="9525">
              <a:solidFill>
                <a:srgbClr val="5F2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196"/>
              <a:ext cx="3958590" cy="640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2360" y="925195"/>
            <a:ext cx="5497830" cy="83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5858"/>
              </a:buClr>
              <a:buSzPct val="13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Véhicule</a:t>
            </a:r>
            <a:r>
              <a:rPr sz="2000" b="1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en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 location</a:t>
            </a:r>
            <a:r>
              <a:rPr sz="2000" b="1" spc="-3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avec</a:t>
            </a:r>
            <a:r>
              <a:rPr sz="2000" b="1" spc="-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ou</a:t>
            </a:r>
            <a:r>
              <a:rPr sz="2000" b="1" spc="-1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sans</a:t>
            </a:r>
            <a:r>
              <a:rPr sz="2000" b="1" spc="-2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option</a:t>
            </a:r>
            <a:r>
              <a:rPr sz="2000" b="1" spc="-30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2F41"/>
                </a:solidFill>
                <a:latin typeface="Calibri"/>
                <a:cs typeface="Calibri"/>
              </a:rPr>
              <a:t>d’achat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805"/>
              </a:spcBef>
              <a:buClr>
                <a:srgbClr val="FF5858"/>
              </a:buClr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Evaluation </a:t>
            </a:r>
            <a:r>
              <a:rPr sz="1800" dirty="0">
                <a:solidFill>
                  <a:srgbClr val="492F41"/>
                </a:solidFill>
                <a:latin typeface="Calibri"/>
                <a:cs typeface="Calibri"/>
              </a:rPr>
              <a:t>au</a:t>
            </a:r>
            <a:r>
              <a:rPr sz="1800" spc="-25" dirty="0">
                <a:solidFill>
                  <a:srgbClr val="492F4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92F41"/>
                </a:solidFill>
                <a:latin typeface="Calibri"/>
                <a:cs typeface="Calibri"/>
              </a:rPr>
              <a:t>forfait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Actualité</a:t>
            </a:r>
            <a:r>
              <a:rPr spc="-25" dirty="0"/>
              <a:t> </a:t>
            </a:r>
            <a:r>
              <a:rPr spc="-5" dirty="0"/>
              <a:t>Sociale</a:t>
            </a:r>
            <a:r>
              <a:rPr spc="10" dirty="0"/>
              <a:t> </a:t>
            </a:r>
            <a:r>
              <a:rPr dirty="0"/>
              <a:t>12 </a:t>
            </a:r>
            <a:r>
              <a:rPr spc="-5" dirty="0"/>
              <a:t>Janvier</a:t>
            </a:r>
            <a:r>
              <a:rPr spc="-20" dirty="0"/>
              <a:t> </a:t>
            </a:r>
            <a:r>
              <a:rPr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/61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</a:t>
            </a:r>
            <a:r>
              <a:rPr spc="-95" dirty="0"/>
              <a:t>A</a:t>
            </a:r>
            <a:r>
              <a:rPr spc="-5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336" y="104343"/>
            <a:ext cx="10206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3655" algn="l"/>
              </a:tabLst>
            </a:pPr>
            <a:r>
              <a:rPr spc="-25" dirty="0"/>
              <a:t>Avantage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15" dirty="0"/>
              <a:t>nature</a:t>
            </a:r>
            <a:r>
              <a:rPr spc="-10" dirty="0"/>
              <a:t> véhicule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81100" y="1982470"/>
          <a:ext cx="10380980" cy="4244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39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Forfait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annuel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8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8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Sans</a:t>
                      </a: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en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charge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30 %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global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(location,</a:t>
                      </a:r>
                      <a:r>
                        <a:rPr sz="18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entretien,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assurance)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Avec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prise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l’employeur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8900" indent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Soit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du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global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(location,</a:t>
                      </a:r>
                      <a:r>
                        <a:rPr sz="18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entretien,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assurance)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frais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réels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(sur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factures)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utilisé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 des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fins personnelles. </a:t>
                      </a:r>
                      <a:r>
                        <a:rPr sz="1800" spc="-39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8745" indent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Soit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coût</a:t>
                      </a:r>
                      <a:r>
                        <a:rPr sz="18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global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annuel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(location,</a:t>
                      </a:r>
                      <a:r>
                        <a:rPr sz="18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entretien,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assurance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coût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global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carburant</a:t>
                      </a:r>
                      <a:r>
                        <a:rPr sz="18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utilisé</a:t>
                      </a:r>
                      <a:r>
                        <a:rPr sz="18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sz="1800" spc="-39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fins</a:t>
                      </a:r>
                      <a:r>
                        <a:rPr sz="18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professionnelles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et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personnelles). </a:t>
                      </a:r>
                      <a:r>
                        <a:rPr sz="18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882">
                <a:tc gridSpan="3">
                  <a:txBody>
                    <a:bodyPr/>
                    <a:lstStyle/>
                    <a:p>
                      <a:pPr marL="91440" marR="252729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L’évaluation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ainsi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obtenue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plafonnée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celle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règle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cas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acheté,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prix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référence</a:t>
                      </a:r>
                      <a:r>
                        <a:rPr sz="1600" spc="4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1600" spc="-34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étant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prix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d’achat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TTC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loueur,</a:t>
                      </a:r>
                      <a:r>
                        <a:rPr sz="1600" spc="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rabais compris</a:t>
                      </a:r>
                      <a:r>
                        <a:rPr sz="1600" spc="3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limite</a:t>
                      </a:r>
                      <a:r>
                        <a:rPr sz="1600" spc="-2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prix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conseillé</a:t>
                      </a:r>
                      <a:r>
                        <a:rPr sz="1600" spc="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constructeur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vente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véhicule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jour</a:t>
                      </a:r>
                      <a:r>
                        <a:rPr sz="1600" spc="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début</a:t>
                      </a:r>
                      <a:r>
                        <a:rPr sz="1600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1600" spc="-15" dirty="0">
                          <a:solidFill>
                            <a:srgbClr val="492F41"/>
                          </a:solidFill>
                          <a:latin typeface="Calibri"/>
                          <a:cs typeface="Calibri"/>
                        </a:rPr>
                        <a:t>contrat.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21D5FA4-122B-DC98-EC10-1A939B1FF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4" y="80086"/>
            <a:ext cx="3628644" cy="832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10707</Words>
  <Application>Microsoft Office PowerPoint</Application>
  <PresentationFormat>Grand écran</PresentationFormat>
  <Paragraphs>1350</Paragraphs>
  <Slides>61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7" baseType="lpstr">
      <vt:lpstr>Arial MT</vt:lpstr>
      <vt:lpstr>Calibri</vt:lpstr>
      <vt:lpstr>Tahoma</vt:lpstr>
      <vt:lpstr>Times New Roman</vt:lpstr>
      <vt:lpstr>Wingdings</vt:lpstr>
      <vt:lpstr>Office Theme</vt:lpstr>
      <vt:lpstr>Présentation PowerPoint</vt:lpstr>
      <vt:lpstr>Sommaire général </vt:lpstr>
      <vt:lpstr>Présentation PowerPoint</vt:lpstr>
      <vt:lpstr>SMIC et plafond </vt:lpstr>
      <vt:lpstr>  Avantage en nature nourriture </vt:lpstr>
      <vt:lpstr>Avantage en nature logement </vt:lpstr>
      <vt:lpstr>Avantage en nature véhicule </vt:lpstr>
      <vt:lpstr>Avantage en nature véhicule </vt:lpstr>
      <vt:lpstr>Avantage en nature véhicule </vt:lpstr>
      <vt:lpstr>Avantage en nature véhicule </vt:lpstr>
      <vt:lpstr>  Avantage en nature véhicule exclusivement électrique </vt:lpstr>
      <vt:lpstr>Mise à disposition d’une borne de recharge électrique </vt:lpstr>
      <vt:lpstr>SMIC Apprenti 2024 </vt:lpstr>
      <vt:lpstr>SMIC Contrat de professionnalisation 2023 </vt:lpstr>
      <vt:lpstr>Indemnités journalières de la Sécurité Sociale </vt:lpstr>
      <vt:lpstr>Frais professionnels </vt:lpstr>
      <vt:lpstr>  Frais professionnels </vt:lpstr>
      <vt:lpstr>Frais professionnels </vt:lpstr>
      <vt:lpstr>Saisie sur rémunération </vt:lpstr>
      <vt:lpstr>Cotisations de sécurité sociale </vt:lpstr>
      <vt:lpstr>Cotisation de sécurité sociale </vt:lpstr>
      <vt:lpstr>Cotisations de sécurité sociale </vt:lpstr>
      <vt:lpstr>  Cotisations chômage </vt:lpstr>
      <vt:lpstr>  Cotisations AGIRC – ARRCO 1/2 </vt:lpstr>
      <vt:lpstr>  Cotisations AGIRC – ARRCO 2/2 </vt:lpstr>
      <vt:lpstr>Cotisations prévoyance et frais de santé </vt:lpstr>
      <vt:lpstr>Prévoyance et retraite supplémentaire – Limites d’exonération </vt:lpstr>
      <vt:lpstr>  Taxes assises sur les salaires </vt:lpstr>
      <vt:lpstr>Contributions Formation Professionnelle / Taxe d’Apprentissage </vt:lpstr>
      <vt:lpstr> Contributions Formation Professionnelle / Taxe d’Apprentissage </vt:lpstr>
      <vt:lpstr> Contributions Formation Professionnelle / Taxe d’Apprentissage </vt:lpstr>
      <vt:lpstr>Réduction générale des cotisations patronales </vt:lpstr>
      <vt:lpstr>Réduction générale des cotisations patronales </vt:lpstr>
      <vt:lpstr>Prélèvement à la source - Taux neutre </vt:lpstr>
      <vt:lpstr>Prélèvement à la source </vt:lpstr>
      <vt:lpstr>Frais de transport domicile-lieu de travail</vt:lpstr>
      <vt:lpstr>  Frais de transport domicile-lieu de travail </vt:lpstr>
      <vt:lpstr>  Exonérations des pourboires </vt:lpstr>
      <vt:lpstr>Bons d’achat </vt:lpstr>
      <vt:lpstr>Aide de l’employeur au financement de services à la personne </vt:lpstr>
      <vt:lpstr>En Bref </vt:lpstr>
      <vt:lpstr>Les autres dispositions</vt:lpstr>
      <vt:lpstr>Loi de financement de la sécurité sociale 2024 - Mesures invalidées </vt:lpstr>
      <vt:lpstr>La prime de partage de la valeur </vt:lpstr>
      <vt:lpstr>  La prime de partage de la valeur </vt:lpstr>
      <vt:lpstr>Le Montant net social </vt:lpstr>
      <vt:lpstr>  Le Montant net social </vt:lpstr>
      <vt:lpstr>Le Montant net social </vt:lpstr>
      <vt:lpstr>Le Montant net social </vt:lpstr>
      <vt:lpstr>Aide exceptionnelle à l’embauche d’alternants </vt:lpstr>
      <vt:lpstr>Aide exceptionnelle à l’embauche d’alternants </vt:lpstr>
      <vt:lpstr>Aides à l’embauche – Emploi francs </vt:lpstr>
      <vt:lpstr>Refus d’un CDI après un CDD </vt:lpstr>
      <vt:lpstr>Refus d’un CDI après un CDD </vt:lpstr>
      <vt:lpstr> Refus d’un CDI après un CDD </vt:lpstr>
      <vt:lpstr>Présentation PowerPoint</vt:lpstr>
      <vt:lpstr>Déduction forfaitaire spécifique pour frais professionnels </vt:lpstr>
      <vt:lpstr>  Déduction forfaitaire spécifique pour frais professionnels </vt:lpstr>
      <vt:lpstr>Arrêt maladie </vt:lpstr>
      <vt:lpstr>En Bref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RENAY</dc:creator>
  <cp:lastModifiedBy>SAHER Naya</cp:lastModifiedBy>
  <cp:revision>1</cp:revision>
  <dcterms:created xsi:type="dcterms:W3CDTF">2024-01-16T13:07:35Z</dcterms:created>
  <dcterms:modified xsi:type="dcterms:W3CDTF">2024-01-16T13:27:42Z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2024-01-16T00:00:00Z</vt:filetime>
  </property>
</Properties>
</file>